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</p:sldIdLst>
  <p:sldSz cy="5143500" cx="9144000"/>
  <p:notesSz cx="6858000" cy="9144000"/>
  <p:embeddedFontLst>
    <p:embeddedFont>
      <p:font typeface="Miriam Libre"/>
      <p:regular r:id="rId73"/>
      <p:bold r:id="rId74"/>
    </p:embeddedFont>
    <p:embeddedFont>
      <p:font typeface="Work Sans"/>
      <p:regular r:id="rId75"/>
      <p:bold r:id="rId76"/>
      <p:italic r:id="rId77"/>
      <p:boldItalic r:id="rId78"/>
    </p:embeddedFont>
    <p:embeddedFont>
      <p:font typeface="Barlow Light"/>
      <p:regular r:id="rId79"/>
      <p:bold r:id="rId80"/>
      <p:italic r:id="rId81"/>
      <p:boldItalic r:id="rId82"/>
    </p:embeddedFont>
    <p:embeddedFont>
      <p:font typeface="Barlow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Barlow-bold.fntdata"/><Relationship Id="rId83" Type="http://schemas.openxmlformats.org/officeDocument/2006/relationships/font" Target="fonts/Barlow-regular.fntdata"/><Relationship Id="rId42" Type="http://schemas.openxmlformats.org/officeDocument/2006/relationships/slide" Target="slides/slide38.xml"/><Relationship Id="rId86" Type="http://schemas.openxmlformats.org/officeDocument/2006/relationships/font" Target="fonts/Barlow-boldItalic.fntdata"/><Relationship Id="rId41" Type="http://schemas.openxmlformats.org/officeDocument/2006/relationships/slide" Target="slides/slide37.xml"/><Relationship Id="rId85" Type="http://schemas.openxmlformats.org/officeDocument/2006/relationships/font" Target="fonts/Barlow-italic.fntdata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BarlowLight-bold.fntdata"/><Relationship Id="rId82" Type="http://schemas.openxmlformats.org/officeDocument/2006/relationships/font" Target="fonts/BarlowLight-boldItalic.fntdata"/><Relationship Id="rId81" Type="http://schemas.openxmlformats.org/officeDocument/2006/relationships/font" Target="fonts/BarlowLigh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MiriamLibre-regular.fntdata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font" Target="fonts/WorkSans-regular.fntdata"/><Relationship Id="rId30" Type="http://schemas.openxmlformats.org/officeDocument/2006/relationships/slide" Target="slides/slide26.xml"/><Relationship Id="rId74" Type="http://schemas.openxmlformats.org/officeDocument/2006/relationships/font" Target="fonts/MiriamLibre-bold.fntdata"/><Relationship Id="rId33" Type="http://schemas.openxmlformats.org/officeDocument/2006/relationships/slide" Target="slides/slide29.xml"/><Relationship Id="rId77" Type="http://schemas.openxmlformats.org/officeDocument/2006/relationships/font" Target="fonts/WorkSans-italic.fntdata"/><Relationship Id="rId32" Type="http://schemas.openxmlformats.org/officeDocument/2006/relationships/slide" Target="slides/slide28.xml"/><Relationship Id="rId76" Type="http://schemas.openxmlformats.org/officeDocument/2006/relationships/font" Target="fonts/WorkSans-bold.fntdata"/><Relationship Id="rId35" Type="http://schemas.openxmlformats.org/officeDocument/2006/relationships/slide" Target="slides/slide31.xml"/><Relationship Id="rId79" Type="http://schemas.openxmlformats.org/officeDocument/2006/relationships/font" Target="fonts/BarlowLight-regular.fntdata"/><Relationship Id="rId34" Type="http://schemas.openxmlformats.org/officeDocument/2006/relationships/slide" Target="slides/slide30.xml"/><Relationship Id="rId78" Type="http://schemas.openxmlformats.org/officeDocument/2006/relationships/font" Target="fonts/WorkSans-boldItalic.fntdata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b182455285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b18245528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dcac64e18e_0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dcac64e18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b16d20a4d3_1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b16d20a4d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b182455285_0_3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b182455285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b182455285_1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b182455285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b182455285_1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b182455285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b182455285_1_1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b182455285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b16d20a4d3_1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b16d20a4d3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b18245528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b1824552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b16d20a4d3_1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b16d20a4d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b16d20a4d3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b16d20a4d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b182455285_0_1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b18245528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b182455285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b18245528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b16d20a4d3_1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b16d20a4d3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b182455285_0_2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b182455285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b182455285_0_2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b182455285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b182455285_0_2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b182455285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b182455285_0_2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b182455285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b182455285_0_1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b18245528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b16d20a4d3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b16d20a4d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2207f7b49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2207f7b4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b182455285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b18245528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b182455285_0_1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b182455285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b16d20a4d3_1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b16d20a4d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b182455285_2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b182455285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b182455285_2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b182455285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b182455285_2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b182455285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b16d20a4d3_1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b16d20a4d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b182455285_0_1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b18245528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b182455285_0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b18245528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b182455285_2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b182455285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b182455285_2_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b182455285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b182455285_2_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b182455285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b182455285_2_1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b182455285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b182455285_2_1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b182455285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b182455285_2_4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2b182455285_2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b182455285_2_4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2b182455285_2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b16d20a4d3_1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2b16d20a4d3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b182455285_2_1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b182455285_2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b182455285_2_3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2b182455285_2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b182455285_2_4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2b182455285_2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b2207f7b49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b2207f7b4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2b27da6263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2b27da626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2b27da62633_0_2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2b27da62633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b27da62633_0_2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2b27da62633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b27da62633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2b27da6263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b27da62633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2b27da6263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2b27da62633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2b27da6263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2b27da62633_0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2b27da6263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2b27da62633_0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2b27da6263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b27da62633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2b27da6263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2b27da62633_0_1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2b27da6263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2b27da62633_0_1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2b27da6263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2b27da62633_0_1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2b27da6263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2b27da62633_0_1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2b27da6263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b27da62633_0_2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b27da62633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2b27da62633_0_2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2b27da62633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b27da62633_0_1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2b27da62633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2b27da62633_0_1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2b27da62633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2b16d20a4d3_1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2b16d20a4d3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b182455285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b18245528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b182455285_2_5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b182455285_2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rect b="b" l="l" r="r" t="t"/>
              <a:pathLst>
                <a:path extrusionOk="0" h="120000" w="12000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rect b="b" l="l" r="r" t="t"/>
              <a:pathLst>
                <a:path extrusionOk="0" h="120000" w="12000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rect b="b" l="l" r="r" t="t"/>
              <a:pathLst>
                <a:path extrusionOk="0" h="120000" w="12000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rect b="b" l="l" r="r" t="t"/>
              <a:pathLst>
                <a:path extrusionOk="0" h="120000" w="12000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rect b="b" l="l" r="r" t="t"/>
              <a:pathLst>
                <a:path extrusionOk="0" h="120000" w="12000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hird">
  <p:cSld name="BLANK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1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2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 txBox="1"/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" name="Google Shape;50;p3"/>
          <p:cNvSpPr txBox="1"/>
          <p:nvPr>
            <p:ph idx="1" type="subTitle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51" name="Google Shape;51;p3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rect b="b" l="l" r="r" t="t"/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rect b="b" l="l" r="r" t="t"/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/>
          <p:nvPr/>
        </p:nvSpPr>
        <p:spPr>
          <a:xfrm>
            <a:off x="2454800" y="0"/>
            <a:ext cx="4234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4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"/>
          <p:cNvSpPr txBox="1"/>
          <p:nvPr>
            <p:ph idx="1" type="body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i="1"/>
            </a:lvl1pPr>
            <a:lvl2pPr indent="-3810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 i="1"/>
            </a:lvl2pPr>
            <a:lvl3pPr indent="-3810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 i="1"/>
            </a:lvl3pPr>
            <a:lvl4pPr indent="-3810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indent="-3810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indent="-3810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indent="-3810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indent="-3810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indent="-3810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/>
        </p:txBody>
      </p:sp>
      <p:sp>
        <p:nvSpPr>
          <p:cNvPr id="63" name="Google Shape;63;p4"/>
          <p:cNvSpPr txBox="1"/>
          <p:nvPr/>
        </p:nvSpPr>
        <p:spPr>
          <a:xfrm>
            <a:off x="3593400" y="19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A5B0FE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b="1" sz="7200">
              <a:solidFill>
                <a:srgbClr val="A5B0F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" name="Google Shape;64;p4"/>
          <p:cNvSpPr txBox="1"/>
          <p:nvPr>
            <p:ph idx="12" type="sldNum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6876950" y="3340125"/>
            <a:ext cx="2267050" cy="1803375"/>
            <a:chOff x="9925050" y="4203700"/>
            <a:chExt cx="2267050" cy="1803375"/>
          </a:xfrm>
        </p:grpSpPr>
        <p:sp>
          <p:nvSpPr>
            <p:cNvPr id="66" name="Google Shape;66;p4"/>
            <p:cNvSpPr/>
            <p:nvPr/>
          </p:nvSpPr>
          <p:spPr>
            <a:xfrm>
              <a:off x="11336338" y="4922838"/>
              <a:ext cx="139800" cy="119100"/>
            </a:xfrm>
            <a:custGeom>
              <a:rect b="b" l="l" r="r" t="t"/>
              <a:pathLst>
                <a:path extrusionOk="0" h="120000" w="12000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1137900" y="4498975"/>
              <a:ext cx="1054200" cy="1508100"/>
            </a:xfrm>
            <a:custGeom>
              <a:rect b="b" l="l" r="r" t="t"/>
              <a:pathLst>
                <a:path extrusionOk="0" h="120000" w="12000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9925050" y="4203700"/>
              <a:ext cx="1133400" cy="1073100"/>
            </a:xfrm>
            <a:custGeom>
              <a:rect b="b" l="l" r="r" t="t"/>
              <a:pathLst>
                <a:path extrusionOk="0" h="120000" w="12000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421938" y="4832350"/>
              <a:ext cx="139800" cy="270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421938" y="4875213"/>
              <a:ext cx="139800" cy="207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0442575" y="4913313"/>
              <a:ext cx="96900" cy="25500"/>
            </a:xfrm>
            <a:custGeom>
              <a:rect b="b" l="l" r="r" t="t"/>
              <a:pathLst>
                <a:path extrusionOk="0" h="120000" w="12000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0480675" y="4333875"/>
              <a:ext cx="22200" cy="906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0679113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229850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0282238" y="4402138"/>
              <a:ext cx="81000" cy="81000"/>
            </a:xfrm>
            <a:custGeom>
              <a:rect b="b" l="l" r="r" t="t"/>
              <a:pathLst>
                <a:path extrusionOk="0" h="120000" w="12000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0620375" y="4402138"/>
              <a:ext cx="79500" cy="81000"/>
            </a:xfrm>
            <a:custGeom>
              <a:rect b="b" l="l" r="r" t="t"/>
              <a:pathLst>
                <a:path extrusionOk="0" h="120000" w="12000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0347325" y="4478338"/>
              <a:ext cx="288900" cy="331800"/>
            </a:xfrm>
            <a:custGeom>
              <a:rect b="b" l="l" r="r" t="t"/>
              <a:pathLst>
                <a:path extrusionOk="0" h="120000" w="12000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4"/>
          <p:cNvGrpSpPr/>
          <p:nvPr/>
        </p:nvGrpSpPr>
        <p:grpSpPr>
          <a:xfrm>
            <a:off x="0" y="0"/>
            <a:ext cx="2266938" cy="1754200"/>
            <a:chOff x="9598025" y="882650"/>
            <a:chExt cx="2266938" cy="1754200"/>
          </a:xfrm>
        </p:grpSpPr>
        <p:sp>
          <p:nvSpPr>
            <p:cNvPr id="79" name="Google Shape;79;p4"/>
            <p:cNvSpPr/>
            <p:nvPr/>
          </p:nvSpPr>
          <p:spPr>
            <a:xfrm>
              <a:off x="10239375" y="1881188"/>
              <a:ext cx="139800" cy="90600"/>
            </a:xfrm>
            <a:custGeom>
              <a:rect b="b" l="l" r="r" t="t"/>
              <a:pathLst>
                <a:path extrusionOk="0" h="120000" w="12000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598025" y="882650"/>
              <a:ext cx="995400" cy="1546200"/>
            </a:xfrm>
            <a:custGeom>
              <a:rect b="b" l="l" r="r" t="t"/>
              <a:pathLst>
                <a:path extrusionOk="0" h="120000" w="12000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10672763" y="1581150"/>
              <a:ext cx="1192200" cy="1055700"/>
            </a:xfrm>
            <a:custGeom>
              <a:rect b="b" l="l" r="r" t="t"/>
              <a:pathLst>
                <a:path extrusionOk="0" h="120000" w="12000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0914063" y="1881188"/>
              <a:ext cx="679500" cy="531900"/>
            </a:xfrm>
            <a:custGeom>
              <a:rect b="b" l="l" r="r" t="t"/>
              <a:pathLst>
                <a:path extrusionOk="0" h="120000" w="12000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5"/>
          <p:cNvSpPr txBox="1"/>
          <p:nvPr>
            <p:ph idx="1" type="body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rect b="b" l="l" r="r" t="t"/>
              <a:pathLst>
                <a:path extrusionOk="0" h="120000" w="12000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rect b="b" l="l" r="r" t="t"/>
              <a:pathLst>
                <a:path extrusionOk="0" h="120000" w="12000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rect b="b" l="l" r="r" t="t"/>
              <a:pathLst>
                <a:path extrusionOk="0" h="120000" w="12000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rect b="b" l="l" r="r" t="t"/>
              <a:pathLst>
                <a:path extrusionOk="0" h="120000" w="12000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rect b="b" l="l" r="r" t="t"/>
              <a:pathLst>
                <a:path extrusionOk="0" h="120000" w="12000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rect b="b" l="l" r="r" t="t"/>
              <a:pathLst>
                <a:path extrusionOk="0" h="120000" w="12000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rect b="b" l="l" r="r" t="t"/>
              <a:pathLst>
                <a:path extrusionOk="0" h="120000" w="12000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rect b="b" l="l" r="r" t="t"/>
              <a:pathLst>
                <a:path extrusionOk="0" h="120000" w="12000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rect b="b" l="l" r="r" t="t"/>
              <a:pathLst>
                <a:path extrusionOk="0" h="120000" w="12000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rect b="b" l="l" r="r" t="t"/>
              <a:pathLst>
                <a:path extrusionOk="0" h="120000" w="12000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rect b="b" l="l" r="r" t="t"/>
              <a:pathLst>
                <a:path extrusionOk="0" h="120000" w="12000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" name="Google Shape;115;p6"/>
          <p:cNvSpPr txBox="1"/>
          <p:nvPr>
            <p:ph idx="1" type="body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6" name="Google Shape;116;p6"/>
          <p:cNvSpPr txBox="1"/>
          <p:nvPr>
            <p:ph idx="2" type="body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7" name="Google Shape;117;p6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rect b="b" l="l" r="r" t="t"/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rect b="b" l="l" r="r" t="t"/>
              <a:pathLst>
                <a:path extrusionOk="0" h="120000" w="12000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rect b="b" l="l" r="r" t="t"/>
              <a:pathLst>
                <a:path extrusionOk="0" h="120000" w="12000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rect b="b" l="l" r="r" t="t"/>
              <a:pathLst>
                <a:path extrusionOk="0" h="120000" w="12000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rect b="b" l="l" r="r" t="t"/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rect b="b" l="l" r="r" t="t"/>
              <a:pathLst>
                <a:path extrusionOk="0" h="120000" w="12000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rect b="b" l="l" r="r" t="t"/>
              <a:pathLst>
                <a:path extrusionOk="0" h="120000" w="12000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6" name="Google Shape;146;p7"/>
          <p:cNvSpPr txBox="1"/>
          <p:nvPr>
            <p:ph idx="1" type="body"/>
          </p:nvPr>
        </p:nvSpPr>
        <p:spPr>
          <a:xfrm>
            <a:off x="457200" y="1661575"/>
            <a:ext cx="1656300" cy="30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7" name="Google Shape;147;p7"/>
          <p:cNvSpPr txBox="1"/>
          <p:nvPr>
            <p:ph idx="2" type="body"/>
          </p:nvPr>
        </p:nvSpPr>
        <p:spPr>
          <a:xfrm>
            <a:off x="2198350" y="1661575"/>
            <a:ext cx="1656300" cy="30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8" name="Google Shape;148;p7"/>
          <p:cNvSpPr txBox="1"/>
          <p:nvPr>
            <p:ph idx="3" type="body"/>
          </p:nvPr>
        </p:nvSpPr>
        <p:spPr>
          <a:xfrm>
            <a:off x="3939500" y="1661575"/>
            <a:ext cx="1656300" cy="30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9" name="Google Shape;149;p7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0" name="Google Shape;150;p7"/>
          <p:cNvGrpSpPr/>
          <p:nvPr/>
        </p:nvGrpSpPr>
        <p:grpSpPr>
          <a:xfrm>
            <a:off x="6405913" y="-12"/>
            <a:ext cx="2347900" cy="2270150"/>
            <a:chOff x="6545263" y="855663"/>
            <a:chExt cx="2347900" cy="2270150"/>
          </a:xfrm>
        </p:grpSpPr>
        <p:sp>
          <p:nvSpPr>
            <p:cNvPr id="151" name="Google Shape;151;p7"/>
            <p:cNvSpPr/>
            <p:nvPr/>
          </p:nvSpPr>
          <p:spPr>
            <a:xfrm>
              <a:off x="6913563" y="25352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6913563" y="26368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913563" y="2740025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7218363" y="2325688"/>
              <a:ext cx="444600" cy="441300"/>
            </a:xfrm>
            <a:custGeom>
              <a:rect b="b" l="l" r="r" t="t"/>
              <a:pathLst>
                <a:path extrusionOk="0" h="120000" w="12000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8234363" y="2009775"/>
              <a:ext cx="658800" cy="547800"/>
            </a:xfrm>
            <a:custGeom>
              <a:rect b="b" l="l" r="r" t="t"/>
              <a:pathLst>
                <a:path extrusionOk="0" h="120000" w="12000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320088" y="2133600"/>
              <a:ext cx="27000" cy="327000"/>
            </a:xfrm>
            <a:custGeom>
              <a:rect b="b" l="l" r="r" t="t"/>
              <a:pathLst>
                <a:path extrusionOk="0" h="120000" w="12000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8389938" y="2620963"/>
              <a:ext cx="81000" cy="430200"/>
            </a:xfrm>
            <a:custGeom>
              <a:rect b="b" l="l" r="r" t="t"/>
              <a:pathLst>
                <a:path extrusionOk="0" h="120000" w="12000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8518525" y="2620963"/>
              <a:ext cx="58800" cy="258900"/>
            </a:xfrm>
            <a:custGeom>
              <a:rect b="b" l="l" r="r" t="t"/>
              <a:pathLst>
                <a:path extrusionOk="0" h="120000" w="12000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7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65" name="Google Shape;165;p7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6662738" y="4949825"/>
              <a:ext cx="566700" cy="681000"/>
            </a:xfrm>
            <a:custGeom>
              <a:rect b="b" l="l" r="r" t="t"/>
              <a:pathLst>
                <a:path extrusionOk="0" h="120000" w="12000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6764338" y="5132388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6764338" y="5245100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6892925" y="5154613"/>
              <a:ext cx="246000" cy="52500"/>
            </a:xfrm>
            <a:custGeom>
              <a:rect b="b" l="l" r="r" t="t"/>
              <a:pathLst>
                <a:path extrusionOk="0" h="120000" w="12000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6881813" y="5256213"/>
              <a:ext cx="273000" cy="63600"/>
            </a:xfrm>
            <a:custGeom>
              <a:rect b="b" l="l" r="r" t="t"/>
              <a:pathLst>
                <a:path extrusionOk="0" h="120000" w="12000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753225" y="5400675"/>
              <a:ext cx="406500" cy="92100"/>
            </a:xfrm>
            <a:custGeom>
              <a:rect b="b" l="l" r="r" t="t"/>
              <a:pathLst>
                <a:path extrusionOk="0" h="120000" w="12000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7326313" y="4976813"/>
              <a:ext cx="165000" cy="611100"/>
            </a:xfrm>
            <a:custGeom>
              <a:rect b="b" l="l" r="r" t="t"/>
              <a:pathLst>
                <a:path extrusionOk="0" h="120000" w="12000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7" name="Google Shape;187;p8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89" name="Google Shape;189;p8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6662738" y="4949825"/>
              <a:ext cx="566700" cy="681000"/>
            </a:xfrm>
            <a:custGeom>
              <a:rect b="b" l="l" r="r" t="t"/>
              <a:pathLst>
                <a:path extrusionOk="0" h="120000" w="12000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6764338" y="5132388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6764338" y="5245100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6892925" y="5154613"/>
              <a:ext cx="246000" cy="52500"/>
            </a:xfrm>
            <a:custGeom>
              <a:rect b="b" l="l" r="r" t="t"/>
              <a:pathLst>
                <a:path extrusionOk="0" h="120000" w="12000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881813" y="5256213"/>
              <a:ext cx="273000" cy="63600"/>
            </a:xfrm>
            <a:custGeom>
              <a:rect b="b" l="l" r="r" t="t"/>
              <a:pathLst>
                <a:path extrusionOk="0" h="120000" w="12000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753225" y="5400675"/>
              <a:ext cx="406500" cy="92100"/>
            </a:xfrm>
            <a:custGeom>
              <a:rect b="b" l="l" r="r" t="t"/>
              <a:pathLst>
                <a:path extrusionOk="0" h="120000" w="12000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7326313" y="4976813"/>
              <a:ext cx="165000" cy="611100"/>
            </a:xfrm>
            <a:custGeom>
              <a:rect b="b" l="l" r="r" t="t"/>
              <a:pathLst>
                <a:path extrusionOk="0" h="120000" w="12000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8"/>
          <p:cNvGrpSpPr/>
          <p:nvPr/>
        </p:nvGrpSpPr>
        <p:grpSpPr>
          <a:xfrm rot="10800000">
            <a:off x="6518888" y="-12"/>
            <a:ext cx="1551087" cy="2468625"/>
            <a:chOff x="715963" y="3538538"/>
            <a:chExt cx="1551087" cy="2468625"/>
          </a:xfrm>
        </p:grpSpPr>
        <p:sp>
          <p:nvSpPr>
            <p:cNvPr id="208" name="Google Shape;208;p8"/>
            <p:cNvSpPr/>
            <p:nvPr/>
          </p:nvSpPr>
          <p:spPr>
            <a:xfrm>
              <a:off x="78581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81756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15963" y="4392613"/>
              <a:ext cx="187200" cy="401700"/>
            </a:xfrm>
            <a:custGeom>
              <a:rect b="b" l="l" r="r" t="t"/>
              <a:pathLst>
                <a:path extrusionOk="0" h="120000" w="12000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758825" y="4521200"/>
              <a:ext cx="101700" cy="27000"/>
            </a:xfrm>
            <a:custGeom>
              <a:rect b="b" l="l" r="r" t="t"/>
              <a:pathLst>
                <a:path extrusionOk="0" h="120000" w="12000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293813" y="4230688"/>
              <a:ext cx="523800" cy="371400"/>
            </a:xfrm>
            <a:custGeom>
              <a:rect b="b" l="l" r="r" t="t"/>
              <a:pathLst>
                <a:path extrusionOk="0" h="120000" w="12000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106488" y="3538538"/>
              <a:ext cx="936600" cy="1255800"/>
            </a:xfrm>
            <a:custGeom>
              <a:rect b="b" l="l" r="r" t="t"/>
              <a:pathLst>
                <a:path extrusionOk="0" h="120000" w="12000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293813" y="3748088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1293813" y="3919538"/>
              <a:ext cx="250800" cy="270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325563" y="4048125"/>
              <a:ext cx="480900" cy="301500"/>
            </a:xfrm>
            <a:custGeom>
              <a:rect b="b" l="l" r="r" t="t"/>
              <a:pathLst>
                <a:path extrusionOk="0" h="120000" w="12000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1293813" y="3833813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1555750" y="4462463"/>
              <a:ext cx="711300" cy="1544700"/>
            </a:xfrm>
            <a:custGeom>
              <a:rect b="b" l="l" r="r" t="t"/>
              <a:pathLst>
                <a:path extrusionOk="0" h="120000" w="12000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9"/>
          <p:cNvSpPr txBox="1"/>
          <p:nvPr>
            <p:ph idx="1" type="body"/>
          </p:nvPr>
        </p:nvSpPr>
        <p:spPr>
          <a:xfrm>
            <a:off x="6390750" y="439500"/>
            <a:ext cx="2122500" cy="42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223" name="Google Shape;223;p9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half" type="blank">
  <p:cSld name="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0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Relationship Id="rId4" Type="http://schemas.openxmlformats.org/officeDocument/2006/relationships/image" Target="../media/image4.jpg"/><Relationship Id="rId11" Type="http://schemas.openxmlformats.org/officeDocument/2006/relationships/image" Target="../media/image1.jpg"/><Relationship Id="rId10" Type="http://schemas.openxmlformats.org/officeDocument/2006/relationships/image" Target="../media/image12.jpg"/><Relationship Id="rId9" Type="http://schemas.openxmlformats.org/officeDocument/2006/relationships/image" Target="../media/image3.jpg"/><Relationship Id="rId5" Type="http://schemas.openxmlformats.org/officeDocument/2006/relationships/image" Target="../media/image16.jpg"/><Relationship Id="rId6" Type="http://schemas.openxmlformats.org/officeDocument/2006/relationships/image" Target="../media/image7.jpg"/><Relationship Id="rId7" Type="http://schemas.openxmlformats.org/officeDocument/2006/relationships/image" Target="../media/image5.jpg"/><Relationship Id="rId8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silabs.com/developers/usb-to-uart-bridge-vcp-drivers" TargetMode="External"/><Relationship Id="rId4" Type="http://schemas.openxmlformats.org/officeDocument/2006/relationships/image" Target="../media/image23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jpg"/><Relationship Id="rId4" Type="http://schemas.openxmlformats.org/officeDocument/2006/relationships/image" Target="../media/image3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Relationship Id="rId4" Type="http://schemas.openxmlformats.org/officeDocument/2006/relationships/image" Target="../media/image25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jpg"/><Relationship Id="rId4" Type="http://schemas.openxmlformats.org/officeDocument/2006/relationships/image" Target="../media/image4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jpg"/><Relationship Id="rId4" Type="http://schemas.openxmlformats.org/officeDocument/2006/relationships/image" Target="../media/image29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jpg"/><Relationship Id="rId4" Type="http://schemas.openxmlformats.org/officeDocument/2006/relationships/image" Target="../media/image29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Relationship Id="rId4" Type="http://schemas.openxmlformats.org/officeDocument/2006/relationships/image" Target="../media/image25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jpg"/><Relationship Id="rId4" Type="http://schemas.openxmlformats.org/officeDocument/2006/relationships/image" Target="../media/image2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1.png"/><Relationship Id="rId4" Type="http://schemas.openxmlformats.org/officeDocument/2006/relationships/image" Target="../media/image25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5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5.jpg"/><Relationship Id="rId4" Type="http://schemas.openxmlformats.org/officeDocument/2006/relationships/image" Target="../media/image45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2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0.jpg"/><Relationship Id="rId4" Type="http://schemas.openxmlformats.org/officeDocument/2006/relationships/image" Target="../media/image2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6.jpg"/><Relationship Id="rId4" Type="http://schemas.openxmlformats.org/officeDocument/2006/relationships/image" Target="../media/image29.gif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7.png"/><Relationship Id="rId4" Type="http://schemas.openxmlformats.org/officeDocument/2006/relationships/image" Target="../media/image25.gif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4.png"/><Relationship Id="rId4" Type="http://schemas.openxmlformats.org/officeDocument/2006/relationships/image" Target="../media/image25.gif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2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3.jpg"/><Relationship Id="rId4" Type="http://schemas.openxmlformats.org/officeDocument/2006/relationships/image" Target="../media/image29.gif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9.jpg"/><Relationship Id="rId4" Type="http://schemas.openxmlformats.org/officeDocument/2006/relationships/hyperlink" Target="https://www.luisllamas.es/curso-esp8266-esp32/" TargetMode="External"/><Relationship Id="rId9" Type="http://schemas.openxmlformats.org/officeDocument/2006/relationships/image" Target="../media/image48.png"/><Relationship Id="rId5" Type="http://schemas.openxmlformats.org/officeDocument/2006/relationships/hyperlink" Target="https://www.luisllamas.es/conectar-arduino-por-bluetooth-con-los-modulos-hc-05-o-hc-06/" TargetMode="External"/><Relationship Id="rId6" Type="http://schemas.openxmlformats.org/officeDocument/2006/relationships/hyperlink" Target="https://www.youtube.com/watch?app=desktop&amp;v=NFkMo7ASVKk&amp;ab_channel=Novatech" TargetMode="External"/><Relationship Id="rId7" Type="http://schemas.openxmlformats.org/officeDocument/2006/relationships/hyperlink" Target="https://www.youtube.com/watch?v=fwnaSPr4sOw&amp;ab_channel=LaHoraMaker" TargetMode="External"/><Relationship Id="rId8" Type="http://schemas.openxmlformats.org/officeDocument/2006/relationships/hyperlink" Target="https://www.electrosoftcloud.com/esp32-empezando-a-usar-el-bluetooth-spp/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9.jpg"/><Relationship Id="rId4" Type="http://schemas.openxmlformats.org/officeDocument/2006/relationships/image" Target="../media/image5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4.jpg"/><Relationship Id="rId11" Type="http://schemas.openxmlformats.org/officeDocument/2006/relationships/image" Target="../media/image1.jpg"/><Relationship Id="rId10" Type="http://schemas.openxmlformats.org/officeDocument/2006/relationships/image" Target="../media/image12.jpg"/><Relationship Id="rId9" Type="http://schemas.openxmlformats.org/officeDocument/2006/relationships/image" Target="../media/image3.jpg"/><Relationship Id="rId5" Type="http://schemas.openxmlformats.org/officeDocument/2006/relationships/image" Target="../media/image16.jpg"/><Relationship Id="rId6" Type="http://schemas.openxmlformats.org/officeDocument/2006/relationships/image" Target="../media/image7.jpg"/><Relationship Id="rId7" Type="http://schemas.openxmlformats.org/officeDocument/2006/relationships/image" Target="../media/image5.jpg"/><Relationship Id="rId8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/>
          <p:nvPr>
            <p:ph type="ctrTitle"/>
          </p:nvPr>
        </p:nvSpPr>
        <p:spPr>
          <a:xfrm>
            <a:off x="2003575" y="1888150"/>
            <a:ext cx="544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</a:rPr>
              <a:t>¿Cómo me puedo comunicar con arduino y con ESP32?</a:t>
            </a:r>
            <a:endParaRPr sz="3300"/>
          </a:p>
        </p:txBody>
      </p:sp>
      <p:sp>
        <p:nvSpPr>
          <p:cNvPr id="241" name="Google Shape;241;p13"/>
          <p:cNvSpPr txBox="1"/>
          <p:nvPr/>
        </p:nvSpPr>
        <p:spPr>
          <a:xfrm>
            <a:off x="3528775" y="2913275"/>
            <a:ext cx="239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rPr>
              <a:t>Por </a:t>
            </a:r>
            <a:r>
              <a:rPr b="1" lang="en" sz="1600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rPr>
              <a:t>Inés Jiménez Díaz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242" name="Google Shape;24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463" y="286950"/>
            <a:ext cx="2463683" cy="6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3"/>
          <p:cNvSpPr txBox="1"/>
          <p:nvPr/>
        </p:nvSpPr>
        <p:spPr>
          <a:xfrm>
            <a:off x="239700" y="4336100"/>
            <a:ext cx="866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Esta actividad es parte de la ayuda TSI-063000-2021-33, financiada por Ministerio de Asuntos Económicos y Transformación Digital y la Unión Europea-Plan de Recuperación de la UE como entidades financiadoras, en el marco del Plan de Recuperación, Transformación y Resiliencia y el Mecanismo de Recuperación y Resiliencia</a:t>
            </a:r>
            <a:endParaRPr sz="10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244" name="Google Shape;24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351" y="307150"/>
            <a:ext cx="1417231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3046" y="307150"/>
            <a:ext cx="3923279" cy="6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2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Pines</a:t>
            </a:r>
            <a:endParaRPr/>
          </a:p>
        </p:txBody>
      </p:sp>
      <p:sp>
        <p:nvSpPr>
          <p:cNvPr id="379" name="Google Shape;379;p22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0" name="Google Shape;3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975" y="1399500"/>
            <a:ext cx="4883922" cy="339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3"/>
          <p:cNvSpPr txBox="1"/>
          <p:nvPr>
            <p:ph type="ctrTitle"/>
          </p:nvPr>
        </p:nvSpPr>
        <p:spPr>
          <a:xfrm>
            <a:off x="2626350" y="1991850"/>
            <a:ext cx="3891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Hablemos de ESP32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"/>
          <p:cNvSpPr txBox="1"/>
          <p:nvPr>
            <p:ph idx="4294967295" type="ctrTitle"/>
          </p:nvPr>
        </p:nvSpPr>
        <p:spPr>
          <a:xfrm>
            <a:off x="167900" y="847350"/>
            <a:ext cx="2802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¿QUÉ ES ESP32?</a:t>
            </a:r>
            <a:endParaRPr sz="4300"/>
          </a:p>
        </p:txBody>
      </p:sp>
      <p:grpSp>
        <p:nvGrpSpPr>
          <p:cNvPr id="391" name="Google Shape;391;p24"/>
          <p:cNvGrpSpPr/>
          <p:nvPr/>
        </p:nvGrpSpPr>
        <p:grpSpPr>
          <a:xfrm>
            <a:off x="4989430" y="480048"/>
            <a:ext cx="2688023" cy="2687984"/>
            <a:chOff x="6643075" y="3664250"/>
            <a:chExt cx="407950" cy="407975"/>
          </a:xfrm>
        </p:grpSpPr>
        <p:sp>
          <p:nvSpPr>
            <p:cNvPr id="392" name="Google Shape;392;p24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" name="Google Shape;394;p24"/>
          <p:cNvGrpSpPr/>
          <p:nvPr/>
        </p:nvGrpSpPr>
        <p:grpSpPr>
          <a:xfrm rot="-587295">
            <a:off x="4831103" y="3518436"/>
            <a:ext cx="1105140" cy="1105077"/>
            <a:chOff x="576250" y="4319400"/>
            <a:chExt cx="442075" cy="442050"/>
          </a:xfrm>
        </p:grpSpPr>
        <p:sp>
          <p:nvSpPr>
            <p:cNvPr id="395" name="Google Shape;395;p24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4"/>
          <p:cNvSpPr/>
          <p:nvPr/>
        </p:nvSpPr>
        <p:spPr>
          <a:xfrm>
            <a:off x="4346385" y="1101027"/>
            <a:ext cx="420148" cy="40117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4"/>
          <p:cNvSpPr/>
          <p:nvPr/>
        </p:nvSpPr>
        <p:spPr>
          <a:xfrm rot="2697410">
            <a:off x="7115127" y="3154920"/>
            <a:ext cx="637798" cy="608994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4"/>
          <p:cNvSpPr/>
          <p:nvPr/>
        </p:nvSpPr>
        <p:spPr>
          <a:xfrm>
            <a:off x="7619694" y="2807253"/>
            <a:ext cx="255471" cy="24404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4"/>
          <p:cNvSpPr/>
          <p:nvPr/>
        </p:nvSpPr>
        <p:spPr>
          <a:xfrm rot="1279871">
            <a:off x="4055299" y="2311116"/>
            <a:ext cx="255414" cy="243985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4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" name="Google Shape;4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00" y="2738110"/>
            <a:ext cx="253365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5"/>
          <p:cNvSpPr txBox="1"/>
          <p:nvPr>
            <p:ph idx="4294967295" type="ctrTitle"/>
          </p:nvPr>
        </p:nvSpPr>
        <p:spPr>
          <a:xfrm>
            <a:off x="167900" y="847350"/>
            <a:ext cx="2802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¿QUÉ ES ESP32?</a:t>
            </a:r>
            <a:endParaRPr sz="4300"/>
          </a:p>
        </p:txBody>
      </p:sp>
      <p:grpSp>
        <p:nvGrpSpPr>
          <p:cNvPr id="410" name="Google Shape;410;p25"/>
          <p:cNvGrpSpPr/>
          <p:nvPr/>
        </p:nvGrpSpPr>
        <p:grpSpPr>
          <a:xfrm>
            <a:off x="4989430" y="480048"/>
            <a:ext cx="2688023" cy="2687984"/>
            <a:chOff x="6643075" y="3664250"/>
            <a:chExt cx="407950" cy="407975"/>
          </a:xfrm>
        </p:grpSpPr>
        <p:sp>
          <p:nvSpPr>
            <p:cNvPr id="411" name="Google Shape;411;p25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5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" name="Google Shape;413;p25"/>
          <p:cNvGrpSpPr/>
          <p:nvPr/>
        </p:nvGrpSpPr>
        <p:grpSpPr>
          <a:xfrm rot="-587295">
            <a:off x="4831103" y="3518436"/>
            <a:ext cx="1105140" cy="1105077"/>
            <a:chOff x="576250" y="4319400"/>
            <a:chExt cx="442075" cy="442050"/>
          </a:xfrm>
        </p:grpSpPr>
        <p:sp>
          <p:nvSpPr>
            <p:cNvPr id="414" name="Google Shape;414;p25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8" name="Google Shape;418;p25"/>
          <p:cNvSpPr/>
          <p:nvPr/>
        </p:nvSpPr>
        <p:spPr>
          <a:xfrm>
            <a:off x="4346385" y="1101027"/>
            <a:ext cx="420148" cy="40117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5"/>
          <p:cNvSpPr/>
          <p:nvPr/>
        </p:nvSpPr>
        <p:spPr>
          <a:xfrm rot="2697410">
            <a:off x="7115127" y="3154920"/>
            <a:ext cx="637798" cy="608994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5"/>
          <p:cNvSpPr/>
          <p:nvPr/>
        </p:nvSpPr>
        <p:spPr>
          <a:xfrm>
            <a:off x="7619694" y="2807253"/>
            <a:ext cx="255471" cy="24404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5"/>
          <p:cNvSpPr/>
          <p:nvPr/>
        </p:nvSpPr>
        <p:spPr>
          <a:xfrm rot="1279871">
            <a:off x="4055299" y="2311116"/>
            <a:ext cx="255414" cy="243985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5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" name="Google Shape;423;p25"/>
          <p:cNvSpPr txBox="1"/>
          <p:nvPr/>
        </p:nvSpPr>
        <p:spPr>
          <a:xfrm>
            <a:off x="287150" y="1876475"/>
            <a:ext cx="2564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latin typeface="Barlow Light"/>
                <a:ea typeface="Barlow Light"/>
                <a:cs typeface="Barlow Light"/>
                <a:sym typeface="Barlow Light"/>
              </a:rPr>
              <a:t>Microchip creado por Espressif Systems</a:t>
            </a:r>
            <a:endParaRPr sz="1200">
              <a:solidFill>
                <a:srgbClr val="11111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424" name="Google Shape;424;p25"/>
          <p:cNvGrpSpPr/>
          <p:nvPr/>
        </p:nvGrpSpPr>
        <p:grpSpPr>
          <a:xfrm>
            <a:off x="167847" y="1910426"/>
            <a:ext cx="255466" cy="244036"/>
            <a:chOff x="2594050" y="1631825"/>
            <a:chExt cx="439625" cy="439625"/>
          </a:xfrm>
        </p:grpSpPr>
        <p:sp>
          <p:nvSpPr>
            <p:cNvPr id="425" name="Google Shape;425;p25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5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"/>
          <p:cNvSpPr txBox="1"/>
          <p:nvPr>
            <p:ph idx="4294967295" type="ctrTitle"/>
          </p:nvPr>
        </p:nvSpPr>
        <p:spPr>
          <a:xfrm>
            <a:off x="167900" y="847350"/>
            <a:ext cx="2802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¿QUÉ ES ESP32?</a:t>
            </a:r>
            <a:endParaRPr sz="4300"/>
          </a:p>
        </p:txBody>
      </p:sp>
      <p:grpSp>
        <p:nvGrpSpPr>
          <p:cNvPr id="434" name="Google Shape;434;p26"/>
          <p:cNvGrpSpPr/>
          <p:nvPr/>
        </p:nvGrpSpPr>
        <p:grpSpPr>
          <a:xfrm>
            <a:off x="4989430" y="480048"/>
            <a:ext cx="2688023" cy="2687984"/>
            <a:chOff x="6643075" y="3664250"/>
            <a:chExt cx="407950" cy="407975"/>
          </a:xfrm>
        </p:grpSpPr>
        <p:sp>
          <p:nvSpPr>
            <p:cNvPr id="435" name="Google Shape;435;p26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6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" name="Google Shape;437;p26"/>
          <p:cNvGrpSpPr/>
          <p:nvPr/>
        </p:nvGrpSpPr>
        <p:grpSpPr>
          <a:xfrm rot="-587295">
            <a:off x="4831103" y="3518436"/>
            <a:ext cx="1105140" cy="1105077"/>
            <a:chOff x="576250" y="4319400"/>
            <a:chExt cx="442075" cy="442050"/>
          </a:xfrm>
        </p:grpSpPr>
        <p:sp>
          <p:nvSpPr>
            <p:cNvPr id="438" name="Google Shape;438;p26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6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6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6"/>
          <p:cNvSpPr/>
          <p:nvPr/>
        </p:nvSpPr>
        <p:spPr>
          <a:xfrm>
            <a:off x="4346385" y="1101027"/>
            <a:ext cx="420148" cy="40117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6"/>
          <p:cNvSpPr/>
          <p:nvPr/>
        </p:nvSpPr>
        <p:spPr>
          <a:xfrm rot="2697410">
            <a:off x="7115127" y="3154920"/>
            <a:ext cx="637798" cy="608994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6"/>
          <p:cNvSpPr/>
          <p:nvPr/>
        </p:nvSpPr>
        <p:spPr>
          <a:xfrm>
            <a:off x="7619694" y="2807253"/>
            <a:ext cx="255471" cy="24404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6"/>
          <p:cNvSpPr/>
          <p:nvPr/>
        </p:nvSpPr>
        <p:spPr>
          <a:xfrm rot="1279871">
            <a:off x="4055299" y="2311116"/>
            <a:ext cx="255414" cy="243985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6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7" name="Google Shape;447;p26"/>
          <p:cNvSpPr txBox="1"/>
          <p:nvPr/>
        </p:nvSpPr>
        <p:spPr>
          <a:xfrm>
            <a:off x="287150" y="1876475"/>
            <a:ext cx="2564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latin typeface="Barlow Light"/>
                <a:ea typeface="Barlow Light"/>
                <a:cs typeface="Barlow Light"/>
                <a:sym typeface="Barlow Light"/>
              </a:rPr>
              <a:t>Microchip creado por Espressif Systems</a:t>
            </a:r>
            <a:endParaRPr sz="1200">
              <a:solidFill>
                <a:srgbClr val="11111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48" name="Google Shape;448;p26"/>
          <p:cNvSpPr txBox="1"/>
          <p:nvPr/>
        </p:nvSpPr>
        <p:spPr>
          <a:xfrm>
            <a:off x="956950" y="23871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latin typeface="Barlow Light"/>
                <a:ea typeface="Barlow Light"/>
                <a:cs typeface="Barlow Light"/>
                <a:sym typeface="Barlow Light"/>
              </a:rPr>
              <a:t>Wi-Fi y Bluetooth.</a:t>
            </a:r>
            <a:endParaRPr/>
          </a:p>
        </p:txBody>
      </p:sp>
      <p:grpSp>
        <p:nvGrpSpPr>
          <p:cNvPr id="449" name="Google Shape;449;p26"/>
          <p:cNvGrpSpPr/>
          <p:nvPr/>
        </p:nvGrpSpPr>
        <p:grpSpPr>
          <a:xfrm>
            <a:off x="167847" y="1910426"/>
            <a:ext cx="255466" cy="244036"/>
            <a:chOff x="2594050" y="1631825"/>
            <a:chExt cx="439625" cy="439625"/>
          </a:xfrm>
        </p:grpSpPr>
        <p:sp>
          <p:nvSpPr>
            <p:cNvPr id="450" name="Google Shape;450;p26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" name="Google Shape;454;p26"/>
          <p:cNvGrpSpPr/>
          <p:nvPr/>
        </p:nvGrpSpPr>
        <p:grpSpPr>
          <a:xfrm>
            <a:off x="746397" y="2449738"/>
            <a:ext cx="255466" cy="244036"/>
            <a:chOff x="2594050" y="1631825"/>
            <a:chExt cx="439625" cy="439625"/>
          </a:xfrm>
        </p:grpSpPr>
        <p:sp>
          <p:nvSpPr>
            <p:cNvPr id="455" name="Google Shape;455;p26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7"/>
          <p:cNvSpPr txBox="1"/>
          <p:nvPr>
            <p:ph idx="4294967295" type="ctrTitle"/>
          </p:nvPr>
        </p:nvSpPr>
        <p:spPr>
          <a:xfrm>
            <a:off x="167900" y="847350"/>
            <a:ext cx="2802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¿QUÉ ES ESP32?</a:t>
            </a:r>
            <a:endParaRPr sz="4300"/>
          </a:p>
        </p:txBody>
      </p:sp>
      <p:grpSp>
        <p:nvGrpSpPr>
          <p:cNvPr id="464" name="Google Shape;464;p27"/>
          <p:cNvGrpSpPr/>
          <p:nvPr/>
        </p:nvGrpSpPr>
        <p:grpSpPr>
          <a:xfrm>
            <a:off x="4989430" y="480048"/>
            <a:ext cx="2688023" cy="2687984"/>
            <a:chOff x="6643075" y="3664250"/>
            <a:chExt cx="407950" cy="407975"/>
          </a:xfrm>
        </p:grpSpPr>
        <p:sp>
          <p:nvSpPr>
            <p:cNvPr id="465" name="Google Shape;465;p27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7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" name="Google Shape;467;p27"/>
          <p:cNvGrpSpPr/>
          <p:nvPr/>
        </p:nvGrpSpPr>
        <p:grpSpPr>
          <a:xfrm rot="-587295">
            <a:off x="4831103" y="3518436"/>
            <a:ext cx="1105140" cy="1105077"/>
            <a:chOff x="576250" y="4319400"/>
            <a:chExt cx="442075" cy="442050"/>
          </a:xfrm>
        </p:grpSpPr>
        <p:sp>
          <p:nvSpPr>
            <p:cNvPr id="468" name="Google Shape;468;p27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7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7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7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27"/>
          <p:cNvSpPr/>
          <p:nvPr/>
        </p:nvSpPr>
        <p:spPr>
          <a:xfrm>
            <a:off x="4346385" y="1101027"/>
            <a:ext cx="420148" cy="40117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rot="2697410">
            <a:off x="7115127" y="3154920"/>
            <a:ext cx="637798" cy="608994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>
            <a:off x="7619694" y="2807253"/>
            <a:ext cx="255471" cy="24404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rot="1279871">
            <a:off x="4055299" y="2311116"/>
            <a:ext cx="255414" cy="243985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7" name="Google Shape;477;p27"/>
          <p:cNvGrpSpPr/>
          <p:nvPr/>
        </p:nvGrpSpPr>
        <p:grpSpPr>
          <a:xfrm>
            <a:off x="167847" y="1910426"/>
            <a:ext cx="255466" cy="244036"/>
            <a:chOff x="2594050" y="1631825"/>
            <a:chExt cx="439625" cy="439625"/>
          </a:xfrm>
        </p:grpSpPr>
        <p:sp>
          <p:nvSpPr>
            <p:cNvPr id="478" name="Google Shape;478;p27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" name="Google Shape;482;p27"/>
          <p:cNvGrpSpPr/>
          <p:nvPr/>
        </p:nvGrpSpPr>
        <p:grpSpPr>
          <a:xfrm>
            <a:off x="167847" y="2807251"/>
            <a:ext cx="255466" cy="244036"/>
            <a:chOff x="2594050" y="1631825"/>
            <a:chExt cx="439625" cy="439625"/>
          </a:xfrm>
        </p:grpSpPr>
        <p:sp>
          <p:nvSpPr>
            <p:cNvPr id="483" name="Google Shape;483;p27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7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7" name="Google Shape;487;p27"/>
          <p:cNvSpPr txBox="1"/>
          <p:nvPr/>
        </p:nvSpPr>
        <p:spPr>
          <a:xfrm>
            <a:off x="287150" y="1876475"/>
            <a:ext cx="2564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latin typeface="Barlow Light"/>
                <a:ea typeface="Barlow Light"/>
                <a:cs typeface="Barlow Light"/>
                <a:sym typeface="Barlow Light"/>
              </a:rPr>
              <a:t>Microchip creado por Espressif Systems</a:t>
            </a:r>
            <a:endParaRPr sz="1200">
              <a:solidFill>
                <a:srgbClr val="11111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88" name="Google Shape;488;p27"/>
          <p:cNvSpPr txBox="1"/>
          <p:nvPr/>
        </p:nvSpPr>
        <p:spPr>
          <a:xfrm>
            <a:off x="956950" y="23871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latin typeface="Barlow Light"/>
                <a:ea typeface="Barlow Light"/>
                <a:cs typeface="Barlow Light"/>
                <a:sym typeface="Barlow Light"/>
              </a:rPr>
              <a:t>Wi-Fi y Bluetooth.</a:t>
            </a:r>
            <a:endParaRPr/>
          </a:p>
        </p:txBody>
      </p:sp>
      <p:sp>
        <p:nvSpPr>
          <p:cNvPr id="489" name="Google Shape;489;p27"/>
          <p:cNvSpPr txBox="1"/>
          <p:nvPr/>
        </p:nvSpPr>
        <p:spPr>
          <a:xfrm>
            <a:off x="287150" y="2766338"/>
            <a:ext cx="268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latin typeface="Barlow Light"/>
                <a:ea typeface="Barlow Light"/>
                <a:cs typeface="Barlow Light"/>
                <a:sym typeface="Barlow Light"/>
              </a:rPr>
              <a:t>Parte de una familia de chips conocidos como SoC (Sistema en un Chip), </a:t>
            </a:r>
            <a:endParaRPr sz="1200">
              <a:solidFill>
                <a:srgbClr val="11111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746397" y="2449738"/>
            <a:ext cx="255466" cy="244036"/>
            <a:chOff x="2594050" y="1631825"/>
            <a:chExt cx="439625" cy="439625"/>
          </a:xfrm>
        </p:grpSpPr>
        <p:sp>
          <p:nvSpPr>
            <p:cNvPr id="491" name="Google Shape;491;p27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8"/>
          <p:cNvSpPr txBox="1"/>
          <p:nvPr>
            <p:ph idx="4294967295" type="ctrTitle"/>
          </p:nvPr>
        </p:nvSpPr>
        <p:spPr>
          <a:xfrm>
            <a:off x="167900" y="847350"/>
            <a:ext cx="2802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¿QUÉ ES ESP32?</a:t>
            </a:r>
            <a:endParaRPr sz="4300"/>
          </a:p>
        </p:txBody>
      </p:sp>
      <p:grpSp>
        <p:nvGrpSpPr>
          <p:cNvPr id="500" name="Google Shape;500;p28"/>
          <p:cNvGrpSpPr/>
          <p:nvPr/>
        </p:nvGrpSpPr>
        <p:grpSpPr>
          <a:xfrm>
            <a:off x="4989430" y="480048"/>
            <a:ext cx="2688023" cy="2687984"/>
            <a:chOff x="6643075" y="3664250"/>
            <a:chExt cx="407950" cy="407975"/>
          </a:xfrm>
        </p:grpSpPr>
        <p:sp>
          <p:nvSpPr>
            <p:cNvPr id="501" name="Google Shape;501;p28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3" name="Google Shape;503;p28"/>
          <p:cNvGrpSpPr/>
          <p:nvPr/>
        </p:nvGrpSpPr>
        <p:grpSpPr>
          <a:xfrm rot="-587295">
            <a:off x="4831103" y="3518436"/>
            <a:ext cx="1105140" cy="1105077"/>
            <a:chOff x="576250" y="4319400"/>
            <a:chExt cx="442075" cy="442050"/>
          </a:xfrm>
        </p:grpSpPr>
        <p:sp>
          <p:nvSpPr>
            <p:cNvPr id="504" name="Google Shape;504;p28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8" name="Google Shape;508;p28"/>
          <p:cNvSpPr/>
          <p:nvPr/>
        </p:nvSpPr>
        <p:spPr>
          <a:xfrm>
            <a:off x="4346385" y="1101027"/>
            <a:ext cx="420148" cy="40117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8"/>
          <p:cNvSpPr/>
          <p:nvPr/>
        </p:nvSpPr>
        <p:spPr>
          <a:xfrm rot="2697410">
            <a:off x="7115127" y="3154920"/>
            <a:ext cx="637798" cy="608994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8"/>
          <p:cNvSpPr/>
          <p:nvPr/>
        </p:nvSpPr>
        <p:spPr>
          <a:xfrm>
            <a:off x="7619694" y="2807253"/>
            <a:ext cx="255471" cy="24404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8"/>
          <p:cNvSpPr/>
          <p:nvPr/>
        </p:nvSpPr>
        <p:spPr>
          <a:xfrm rot="1279871">
            <a:off x="4055299" y="2311116"/>
            <a:ext cx="255414" cy="243985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8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3" name="Google Shape;513;p28"/>
          <p:cNvSpPr txBox="1"/>
          <p:nvPr/>
        </p:nvSpPr>
        <p:spPr>
          <a:xfrm>
            <a:off x="287150" y="1876475"/>
            <a:ext cx="2564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latin typeface="Barlow Light"/>
                <a:ea typeface="Barlow Light"/>
                <a:cs typeface="Barlow Light"/>
                <a:sym typeface="Barlow Light"/>
              </a:rPr>
              <a:t>Microchip creado por Espressif Systems</a:t>
            </a:r>
            <a:endParaRPr sz="1200">
              <a:solidFill>
                <a:srgbClr val="11111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14" name="Google Shape;514;p28"/>
          <p:cNvSpPr txBox="1"/>
          <p:nvPr/>
        </p:nvSpPr>
        <p:spPr>
          <a:xfrm>
            <a:off x="956950" y="23871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latin typeface="Barlow Light"/>
                <a:ea typeface="Barlow Light"/>
                <a:cs typeface="Barlow Light"/>
                <a:sym typeface="Barlow Light"/>
              </a:rPr>
              <a:t>Wi-Fi y Bluetooth.</a:t>
            </a:r>
            <a:endParaRPr/>
          </a:p>
        </p:txBody>
      </p:sp>
      <p:sp>
        <p:nvSpPr>
          <p:cNvPr id="515" name="Google Shape;515;p28"/>
          <p:cNvSpPr txBox="1"/>
          <p:nvPr/>
        </p:nvSpPr>
        <p:spPr>
          <a:xfrm>
            <a:off x="287150" y="2766338"/>
            <a:ext cx="268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latin typeface="Barlow Light"/>
                <a:ea typeface="Barlow Light"/>
                <a:cs typeface="Barlow Light"/>
                <a:sym typeface="Barlow Light"/>
              </a:rPr>
              <a:t>Parte de una familia de chips conocidos como SoC (Sistema en un Chip), </a:t>
            </a:r>
            <a:endParaRPr sz="1200">
              <a:solidFill>
                <a:srgbClr val="11111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16" name="Google Shape;516;p28"/>
          <p:cNvSpPr txBox="1"/>
          <p:nvPr/>
        </p:nvSpPr>
        <p:spPr>
          <a:xfrm>
            <a:off x="956950" y="3515150"/>
            <a:ext cx="238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latin typeface="Barlow Light"/>
                <a:ea typeface="Barlow Light"/>
                <a:cs typeface="Barlow Light"/>
                <a:sym typeface="Barlow Light"/>
              </a:rPr>
              <a:t>Económico y eficiente en términos de energía. </a:t>
            </a:r>
            <a:endParaRPr sz="1200">
              <a:solidFill>
                <a:srgbClr val="11111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517" name="Google Shape;517;p28"/>
          <p:cNvGrpSpPr/>
          <p:nvPr/>
        </p:nvGrpSpPr>
        <p:grpSpPr>
          <a:xfrm>
            <a:off x="167847" y="1910426"/>
            <a:ext cx="255466" cy="244036"/>
            <a:chOff x="2594050" y="1631825"/>
            <a:chExt cx="439625" cy="439625"/>
          </a:xfrm>
        </p:grpSpPr>
        <p:sp>
          <p:nvSpPr>
            <p:cNvPr id="518" name="Google Shape;518;p2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" name="Google Shape;522;p28"/>
          <p:cNvGrpSpPr/>
          <p:nvPr/>
        </p:nvGrpSpPr>
        <p:grpSpPr>
          <a:xfrm>
            <a:off x="746397" y="2449738"/>
            <a:ext cx="255466" cy="244036"/>
            <a:chOff x="2594050" y="1631825"/>
            <a:chExt cx="439625" cy="439625"/>
          </a:xfrm>
        </p:grpSpPr>
        <p:sp>
          <p:nvSpPr>
            <p:cNvPr id="523" name="Google Shape;523;p2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28"/>
          <p:cNvGrpSpPr/>
          <p:nvPr/>
        </p:nvGrpSpPr>
        <p:grpSpPr>
          <a:xfrm>
            <a:off x="167847" y="2807251"/>
            <a:ext cx="255466" cy="244036"/>
            <a:chOff x="2594050" y="1631825"/>
            <a:chExt cx="439625" cy="439625"/>
          </a:xfrm>
        </p:grpSpPr>
        <p:sp>
          <p:nvSpPr>
            <p:cNvPr id="528" name="Google Shape;528;p2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28"/>
          <p:cNvGrpSpPr/>
          <p:nvPr/>
        </p:nvGrpSpPr>
        <p:grpSpPr>
          <a:xfrm>
            <a:off x="746397" y="3515176"/>
            <a:ext cx="255466" cy="244036"/>
            <a:chOff x="2594050" y="1631825"/>
            <a:chExt cx="439625" cy="439625"/>
          </a:xfrm>
        </p:grpSpPr>
        <p:sp>
          <p:nvSpPr>
            <p:cNvPr id="533" name="Google Shape;533;p2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9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va esp32?</a:t>
            </a:r>
            <a:endParaRPr/>
          </a:p>
        </p:txBody>
      </p:sp>
      <p:sp>
        <p:nvSpPr>
          <p:cNvPr id="542" name="Google Shape;542;p29"/>
          <p:cNvSpPr txBox="1"/>
          <p:nvPr>
            <p:ph idx="1" type="body"/>
          </p:nvPr>
        </p:nvSpPr>
        <p:spPr>
          <a:xfrm>
            <a:off x="457200" y="1356775"/>
            <a:ext cx="1656300" cy="17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Sensores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Conseguimos datos del entorno.</a:t>
            </a:r>
            <a:endParaRPr sz="1200"/>
          </a:p>
        </p:txBody>
      </p:sp>
      <p:sp>
        <p:nvSpPr>
          <p:cNvPr id="543" name="Google Shape;543;p29"/>
          <p:cNvSpPr txBox="1"/>
          <p:nvPr>
            <p:ph idx="2" type="body"/>
          </p:nvPr>
        </p:nvSpPr>
        <p:spPr>
          <a:xfrm>
            <a:off x="2198350" y="1356775"/>
            <a:ext cx="1656300" cy="17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Actuadores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Controlan las acciones de los sensores</a:t>
            </a:r>
            <a:endParaRPr sz="1200"/>
          </a:p>
        </p:txBody>
      </p:sp>
      <p:sp>
        <p:nvSpPr>
          <p:cNvPr id="544" name="Google Shape;544;p29"/>
          <p:cNvSpPr txBox="1"/>
          <p:nvPr>
            <p:ph idx="3" type="body"/>
          </p:nvPr>
        </p:nvSpPr>
        <p:spPr>
          <a:xfrm>
            <a:off x="3939500" y="1356775"/>
            <a:ext cx="1656300" cy="17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Comunicación inalámbrica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Esto se consigue mediante un módulo wifi o un módulo bluetooth.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45" name="Google Shape;545;p29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6" name="Google Shape;5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75" y="2365075"/>
            <a:ext cx="970852" cy="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404775"/>
            <a:ext cx="869875" cy="6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483" y="4150550"/>
            <a:ext cx="1436917" cy="6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3625" y="3186475"/>
            <a:ext cx="869875" cy="8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7200" y="2414725"/>
            <a:ext cx="1073525" cy="8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31100" y="3333563"/>
            <a:ext cx="1073525" cy="505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31102" y="3921775"/>
            <a:ext cx="1346547" cy="10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30112" y="2880775"/>
            <a:ext cx="1051688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81417" y="3839125"/>
            <a:ext cx="1146270" cy="80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0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Pines</a:t>
            </a:r>
            <a:endParaRPr/>
          </a:p>
        </p:txBody>
      </p:sp>
      <p:sp>
        <p:nvSpPr>
          <p:cNvPr id="560" name="Google Shape;560;p30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1" name="Google Shape;5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476" y="1379925"/>
            <a:ext cx="4372824" cy="36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1"/>
          <p:cNvSpPr txBox="1"/>
          <p:nvPr>
            <p:ph type="ctrTitle"/>
          </p:nvPr>
        </p:nvSpPr>
        <p:spPr>
          <a:xfrm>
            <a:off x="2276250" y="1625250"/>
            <a:ext cx="4591500" cy="18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br>
              <a:rPr lang="en"/>
            </a:br>
            <a:r>
              <a:rPr lang="en"/>
              <a:t>¿Dónde vamos a programar?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"/>
          <p:cNvSpPr txBox="1"/>
          <p:nvPr>
            <p:ph idx="4294967295" type="ctrTitle"/>
          </p:nvPr>
        </p:nvSpPr>
        <p:spPr>
          <a:xfrm>
            <a:off x="167900" y="-150975"/>
            <a:ext cx="2802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Importante!</a:t>
            </a:r>
            <a:endParaRPr sz="3500"/>
          </a:p>
        </p:txBody>
      </p:sp>
      <p:grpSp>
        <p:nvGrpSpPr>
          <p:cNvPr id="251" name="Google Shape;251;p14"/>
          <p:cNvGrpSpPr/>
          <p:nvPr/>
        </p:nvGrpSpPr>
        <p:grpSpPr>
          <a:xfrm>
            <a:off x="4989430" y="480048"/>
            <a:ext cx="2688023" cy="2687984"/>
            <a:chOff x="6643075" y="3664250"/>
            <a:chExt cx="407950" cy="407975"/>
          </a:xfrm>
        </p:grpSpPr>
        <p:sp>
          <p:nvSpPr>
            <p:cNvPr id="252" name="Google Shape;252;p14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" name="Google Shape;254;p14"/>
          <p:cNvGrpSpPr/>
          <p:nvPr/>
        </p:nvGrpSpPr>
        <p:grpSpPr>
          <a:xfrm rot="-587295">
            <a:off x="4831103" y="3518436"/>
            <a:ext cx="1105140" cy="1105077"/>
            <a:chOff x="576250" y="4319400"/>
            <a:chExt cx="442075" cy="442050"/>
          </a:xfrm>
        </p:grpSpPr>
        <p:sp>
          <p:nvSpPr>
            <p:cNvPr id="255" name="Google Shape;255;p14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14"/>
          <p:cNvSpPr/>
          <p:nvPr/>
        </p:nvSpPr>
        <p:spPr>
          <a:xfrm>
            <a:off x="4346385" y="1101027"/>
            <a:ext cx="420148" cy="40117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4"/>
          <p:cNvSpPr/>
          <p:nvPr/>
        </p:nvSpPr>
        <p:spPr>
          <a:xfrm rot="2697410">
            <a:off x="7115127" y="3154920"/>
            <a:ext cx="637798" cy="608994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4"/>
          <p:cNvSpPr/>
          <p:nvPr/>
        </p:nvSpPr>
        <p:spPr>
          <a:xfrm>
            <a:off x="7619694" y="2807253"/>
            <a:ext cx="255471" cy="24404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4"/>
          <p:cNvSpPr/>
          <p:nvPr/>
        </p:nvSpPr>
        <p:spPr>
          <a:xfrm rot="1279871">
            <a:off x="4055299" y="2311116"/>
            <a:ext cx="255414" cy="243985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4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14"/>
          <p:cNvSpPr txBox="1"/>
          <p:nvPr>
            <p:ph idx="4294967295" type="ctrTitle"/>
          </p:nvPr>
        </p:nvSpPr>
        <p:spPr>
          <a:xfrm>
            <a:off x="112250" y="4287100"/>
            <a:ext cx="2957100" cy="32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A5B0F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A5B0FE"/>
                </a:solidFill>
              </a:rPr>
              <a:t>https://github.com/httpsrim/Taller-arduino-esp32-para-comunicaciones</a:t>
            </a:r>
            <a:endParaRPr i="1" sz="1800">
              <a:solidFill>
                <a:srgbClr val="A5B0FE"/>
              </a:solidFill>
            </a:endParaRPr>
          </a:p>
        </p:txBody>
      </p:sp>
      <p:sp>
        <p:nvSpPr>
          <p:cNvPr id="265" name="Google Shape;265;p14"/>
          <p:cNvSpPr txBox="1"/>
          <p:nvPr/>
        </p:nvSpPr>
        <p:spPr>
          <a:xfrm>
            <a:off x="90800" y="1206450"/>
            <a:ext cx="30000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Miriam Libre"/>
                <a:ea typeface="Miriam Libre"/>
                <a:cs typeface="Miriam Libre"/>
                <a:sym typeface="Miriam Libre"/>
              </a:rPr>
              <a:t>Los códigos de esta charla los podréis encontrar  en mi </a:t>
            </a:r>
            <a:r>
              <a:rPr b="1" lang="en" sz="2300">
                <a:solidFill>
                  <a:schemeClr val="dk2"/>
                </a:solidFill>
                <a:latin typeface="Miriam Libre"/>
                <a:ea typeface="Miriam Libre"/>
                <a:cs typeface="Miriam Libre"/>
                <a:sym typeface="Miriam Libre"/>
              </a:rPr>
              <a:t>github</a:t>
            </a:r>
            <a:r>
              <a:rPr lang="en" sz="2300">
                <a:solidFill>
                  <a:schemeClr val="dk2"/>
                </a:solidFill>
                <a:latin typeface="Miriam Libre"/>
                <a:ea typeface="Miriam Libre"/>
                <a:cs typeface="Miriam Libre"/>
                <a:sym typeface="Miriam Libre"/>
              </a:rPr>
              <a:t>: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2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IDE</a:t>
            </a:r>
            <a:endParaRPr/>
          </a:p>
        </p:txBody>
      </p:sp>
      <p:sp>
        <p:nvSpPr>
          <p:cNvPr id="572" name="Google Shape;572;p32"/>
          <p:cNvSpPr txBox="1"/>
          <p:nvPr>
            <p:ph idx="1" type="body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t/>
            </a:r>
            <a:endParaRPr sz="2400">
              <a:solidFill>
                <a:srgbClr val="6463BD"/>
              </a:solidFill>
            </a:endParaRPr>
          </a:p>
        </p:txBody>
      </p:sp>
      <p:sp>
        <p:nvSpPr>
          <p:cNvPr id="573" name="Google Shape;573;p32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4" name="Google Shape;5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25" y="1557075"/>
            <a:ext cx="5862826" cy="33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3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</a:t>
            </a:r>
            <a:r>
              <a:rPr lang="en"/>
              <a:t>Cómo</a:t>
            </a:r>
            <a:r>
              <a:rPr lang="en"/>
              <a:t> añado una librería?</a:t>
            </a:r>
            <a:endParaRPr/>
          </a:p>
        </p:txBody>
      </p:sp>
      <p:sp>
        <p:nvSpPr>
          <p:cNvPr id="580" name="Google Shape;580;p33"/>
          <p:cNvSpPr txBox="1"/>
          <p:nvPr>
            <p:ph idx="1" type="body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▹"/>
            </a:pPr>
            <a:r>
              <a:rPr lang="en" sz="1500">
                <a:solidFill>
                  <a:srgbClr val="6463BD"/>
                </a:solidFill>
              </a:rPr>
              <a:t>Programa&gt;Incluir una librería&gt;Administrar biblioteca</a:t>
            </a:r>
            <a:endParaRPr sz="1500">
              <a:solidFill>
                <a:srgbClr val="6463BD"/>
              </a:solidFill>
            </a:endParaRPr>
          </a:p>
        </p:txBody>
      </p:sp>
      <p:sp>
        <p:nvSpPr>
          <p:cNvPr id="581" name="Google Shape;581;p33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3">
            <a:alphaModFix/>
          </a:blip>
          <a:srcRect b="0" l="0" r="57564" t="0"/>
          <a:stretch/>
        </p:blipFill>
        <p:spPr>
          <a:xfrm>
            <a:off x="2100000" y="2141025"/>
            <a:ext cx="2064149" cy="273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añado una librería?</a:t>
            </a:r>
            <a:endParaRPr/>
          </a:p>
        </p:txBody>
      </p:sp>
      <p:sp>
        <p:nvSpPr>
          <p:cNvPr id="588" name="Google Shape;588;p34"/>
          <p:cNvSpPr txBox="1"/>
          <p:nvPr>
            <p:ph idx="1" type="body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▹"/>
            </a:pPr>
            <a:r>
              <a:rPr lang="en" sz="1500">
                <a:solidFill>
                  <a:srgbClr val="6463BD"/>
                </a:solidFill>
              </a:rPr>
              <a:t>Herramientas&gt;</a:t>
            </a:r>
            <a:r>
              <a:rPr lang="en" sz="1500">
                <a:solidFill>
                  <a:srgbClr val="6463BD"/>
                </a:solidFill>
              </a:rPr>
              <a:t>Administrar</a:t>
            </a:r>
            <a:r>
              <a:rPr lang="en" sz="1500">
                <a:solidFill>
                  <a:srgbClr val="6463BD"/>
                </a:solidFill>
              </a:rPr>
              <a:t> bibliotecas</a:t>
            </a:r>
            <a:endParaRPr sz="1500">
              <a:solidFill>
                <a:srgbClr val="6463BD"/>
              </a:solidFill>
            </a:endParaRPr>
          </a:p>
        </p:txBody>
      </p:sp>
      <p:sp>
        <p:nvSpPr>
          <p:cNvPr id="589" name="Google Shape;589;p34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0" name="Google Shape;590;p34"/>
          <p:cNvPicPr preferRelativeResize="0"/>
          <p:nvPr/>
        </p:nvPicPr>
        <p:blipFill rotWithShape="1">
          <a:blip r:embed="rId3">
            <a:alphaModFix/>
          </a:blip>
          <a:srcRect b="0" l="0" r="55949" t="0"/>
          <a:stretch/>
        </p:blipFill>
        <p:spPr>
          <a:xfrm>
            <a:off x="1961650" y="2118550"/>
            <a:ext cx="2129808" cy="2719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1" name="Google Shape;591;p34"/>
          <p:cNvCxnSpPr/>
          <p:nvPr/>
        </p:nvCxnSpPr>
        <p:spPr>
          <a:xfrm flipH="1">
            <a:off x="3420600" y="2160325"/>
            <a:ext cx="1663800" cy="2604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5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conecto ESP32 a Arduino IDE?</a:t>
            </a:r>
            <a:endParaRPr/>
          </a:p>
        </p:txBody>
      </p:sp>
      <p:sp>
        <p:nvSpPr>
          <p:cNvPr id="597" name="Google Shape;597;p35"/>
          <p:cNvSpPr txBox="1"/>
          <p:nvPr>
            <p:ph idx="1" type="body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">
                <a:solidFill>
                  <a:schemeClr val="accent3"/>
                </a:solidFill>
              </a:rPr>
              <a:t>Tenemos que ir a Archivo&gt;Preferencias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463BD"/>
              </a:solidFill>
            </a:endParaRPr>
          </a:p>
        </p:txBody>
      </p:sp>
      <p:sp>
        <p:nvSpPr>
          <p:cNvPr id="598" name="Google Shape;598;p35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9" name="Google Shape;599;p35"/>
          <p:cNvPicPr preferRelativeResize="0"/>
          <p:nvPr/>
        </p:nvPicPr>
        <p:blipFill rotWithShape="1">
          <a:blip r:embed="rId3">
            <a:alphaModFix/>
          </a:blip>
          <a:srcRect b="0" l="0" r="70691" t="0"/>
          <a:stretch/>
        </p:blipFill>
        <p:spPr>
          <a:xfrm>
            <a:off x="4051149" y="1932000"/>
            <a:ext cx="1544750" cy="296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6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conecto ESP32 a Arduino IDE?</a:t>
            </a:r>
            <a:endParaRPr/>
          </a:p>
        </p:txBody>
      </p:sp>
      <p:sp>
        <p:nvSpPr>
          <p:cNvPr id="605" name="Google Shape;605;p36"/>
          <p:cNvSpPr txBox="1"/>
          <p:nvPr>
            <p:ph idx="1" type="body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">
                <a:solidFill>
                  <a:schemeClr val="accent3"/>
                </a:solidFill>
              </a:rPr>
              <a:t>En gestor de URLs Adicionales de Tarjetas ponemos:</a:t>
            </a:r>
            <a:endParaRPr>
              <a:solidFill>
                <a:schemeClr val="accent3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Char char="▹"/>
            </a:pPr>
            <a:r>
              <a:rPr i="1" lang="en">
                <a:solidFill>
                  <a:schemeClr val="accent3"/>
                </a:solidFill>
              </a:rPr>
              <a:t>https://dl.espressif.com/dl/package_esp32_index.json</a:t>
            </a:r>
            <a:endParaRPr i="1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463BD"/>
              </a:solidFill>
            </a:endParaRPr>
          </a:p>
        </p:txBody>
      </p:sp>
      <p:sp>
        <p:nvSpPr>
          <p:cNvPr id="606" name="Google Shape;606;p36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7" name="Google Shape;607;p36"/>
          <p:cNvPicPr preferRelativeResize="0"/>
          <p:nvPr/>
        </p:nvPicPr>
        <p:blipFill rotWithShape="1">
          <a:blip r:embed="rId3">
            <a:alphaModFix/>
          </a:blip>
          <a:srcRect b="29639" l="27970" r="29649" t="23365"/>
          <a:stretch/>
        </p:blipFill>
        <p:spPr>
          <a:xfrm>
            <a:off x="3501300" y="3222724"/>
            <a:ext cx="2589850" cy="161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7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conecto ESP32 a Arduino IDE?</a:t>
            </a:r>
            <a:endParaRPr/>
          </a:p>
        </p:txBody>
      </p:sp>
      <p:sp>
        <p:nvSpPr>
          <p:cNvPr id="613" name="Google Shape;613;p37"/>
          <p:cNvSpPr txBox="1"/>
          <p:nvPr>
            <p:ph idx="1" type="body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">
                <a:solidFill>
                  <a:schemeClr val="accent3"/>
                </a:solidFill>
              </a:rPr>
              <a:t>Le damos a aceptar y nos vamos a Herramientas&gt;Placa&gt;Gestor de Tarjetas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463BD"/>
              </a:solidFill>
            </a:endParaRPr>
          </a:p>
        </p:txBody>
      </p:sp>
      <p:sp>
        <p:nvSpPr>
          <p:cNvPr id="614" name="Google Shape;614;p37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5" name="Google Shape;6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950" y="2821325"/>
            <a:ext cx="3516926" cy="197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8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conecto ESP32 a Arduino IDE?</a:t>
            </a:r>
            <a:endParaRPr/>
          </a:p>
        </p:txBody>
      </p:sp>
      <p:sp>
        <p:nvSpPr>
          <p:cNvPr id="621" name="Google Shape;621;p38"/>
          <p:cNvSpPr txBox="1"/>
          <p:nvPr>
            <p:ph idx="1" type="body"/>
          </p:nvPr>
        </p:nvSpPr>
        <p:spPr>
          <a:xfrm>
            <a:off x="384875" y="1686300"/>
            <a:ext cx="51387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">
                <a:solidFill>
                  <a:schemeClr val="accent3"/>
                </a:solidFill>
              </a:rPr>
              <a:t>En el gestor de tarjetas buscamos lo siguiente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463BD"/>
              </a:solidFill>
            </a:endParaRPr>
          </a:p>
        </p:txBody>
      </p:sp>
      <p:sp>
        <p:nvSpPr>
          <p:cNvPr id="622" name="Google Shape;622;p38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3" name="Google Shape;623;p38"/>
          <p:cNvPicPr preferRelativeResize="0"/>
          <p:nvPr/>
        </p:nvPicPr>
        <p:blipFill rotWithShape="1">
          <a:blip r:embed="rId3">
            <a:alphaModFix/>
          </a:blip>
          <a:srcRect b="30903" l="29299" r="29439" t="26067"/>
          <a:stretch/>
        </p:blipFill>
        <p:spPr>
          <a:xfrm>
            <a:off x="792450" y="2875675"/>
            <a:ext cx="2706398" cy="1587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4" name="Google Shape;624;p38"/>
          <p:cNvCxnSpPr>
            <a:stCxn id="625" idx="1"/>
          </p:cNvCxnSpPr>
          <p:nvPr/>
        </p:nvCxnSpPr>
        <p:spPr>
          <a:xfrm flipH="1">
            <a:off x="3117600" y="3167275"/>
            <a:ext cx="109140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5" name="Google Shape;625;p38"/>
          <p:cNvSpPr txBox="1"/>
          <p:nvPr/>
        </p:nvSpPr>
        <p:spPr>
          <a:xfrm>
            <a:off x="4209000" y="2875675"/>
            <a:ext cx="17271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rPr>
              <a:t>Instalamos esta</a:t>
            </a:r>
            <a:endParaRPr sz="1700">
              <a:solidFill>
                <a:schemeClr val="accent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9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conecto ESP32 a Arduino IDE?</a:t>
            </a:r>
            <a:endParaRPr/>
          </a:p>
        </p:txBody>
      </p:sp>
      <p:sp>
        <p:nvSpPr>
          <p:cNvPr id="631" name="Google Shape;631;p39"/>
          <p:cNvSpPr txBox="1"/>
          <p:nvPr>
            <p:ph idx="1" type="body"/>
          </p:nvPr>
        </p:nvSpPr>
        <p:spPr>
          <a:xfrm>
            <a:off x="384875" y="1686300"/>
            <a:ext cx="51387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">
                <a:solidFill>
                  <a:schemeClr val="accent3"/>
                </a:solidFill>
              </a:rPr>
              <a:t>Ahora buscamos nuestro ESP: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463BD"/>
              </a:solidFill>
            </a:endParaRPr>
          </a:p>
        </p:txBody>
      </p:sp>
      <p:sp>
        <p:nvSpPr>
          <p:cNvPr id="632" name="Google Shape;632;p39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3" name="Google Shape;6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988" y="2349974"/>
            <a:ext cx="4352486" cy="24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0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 no sale el puerto…</a:t>
            </a:r>
            <a:endParaRPr/>
          </a:p>
        </p:txBody>
      </p:sp>
      <p:sp>
        <p:nvSpPr>
          <p:cNvPr id="639" name="Google Shape;639;p40"/>
          <p:cNvSpPr txBox="1"/>
          <p:nvPr>
            <p:ph idx="1" type="body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▹"/>
            </a:pPr>
            <a:r>
              <a:rPr lang="en" sz="1400">
                <a:solidFill>
                  <a:schemeClr val="dk2"/>
                </a:solidFill>
              </a:rPr>
              <a:t>Tienes que instalarte los drivers para esp32-&gt;</a:t>
            </a:r>
            <a:r>
              <a:rPr i="1" lang="en" sz="1400" u="sng">
                <a:solidFill>
                  <a:schemeClr val="hlink"/>
                </a:solidFill>
                <a:hlinkClick r:id="rId3"/>
              </a:rPr>
              <a:t>https://www.silabs.com/developers/usb-to-uart-bridge-vcp-drivers</a:t>
            </a:r>
            <a:endParaRPr i="1"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▹"/>
            </a:pPr>
            <a:r>
              <a:rPr lang="en" sz="1400">
                <a:solidFill>
                  <a:schemeClr val="dk2"/>
                </a:solidFill>
              </a:rPr>
              <a:t>Después, reinicia el pc para que se actualice. 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▹"/>
            </a:pPr>
            <a:r>
              <a:rPr lang="en" sz="1400">
                <a:solidFill>
                  <a:schemeClr val="dk2"/>
                </a:solidFill>
              </a:rPr>
              <a:t>Entra en arduino, y mira los puertos.</a:t>
            </a:r>
            <a:endParaRPr sz="14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￭"/>
            </a:pPr>
            <a:r>
              <a:rPr lang="en" sz="1400">
                <a:solidFill>
                  <a:schemeClr val="dk2"/>
                </a:solidFill>
              </a:rPr>
              <a:t>Cuando conectas el esp32 debería de salir un nuevo</a:t>
            </a:r>
            <a:endParaRPr sz="1400">
              <a:solidFill>
                <a:schemeClr val="dk2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⬝"/>
            </a:pPr>
            <a:r>
              <a:rPr lang="en" sz="1400">
                <a:solidFill>
                  <a:schemeClr val="dk2"/>
                </a:solidFill>
              </a:rPr>
              <a:t>COM si estamos en Windows.</a:t>
            </a:r>
            <a:endParaRPr sz="1400">
              <a:solidFill>
                <a:schemeClr val="dk2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⬝"/>
            </a:pPr>
            <a:r>
              <a:rPr lang="en" sz="1400">
                <a:solidFill>
                  <a:schemeClr val="dk2"/>
                </a:solidFill>
              </a:rPr>
              <a:t>t</a:t>
            </a:r>
            <a:r>
              <a:rPr lang="en" sz="1400">
                <a:solidFill>
                  <a:schemeClr val="dk2"/>
                </a:solidFill>
              </a:rPr>
              <a:t>ty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640" name="Google Shape;640;p40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1" name="Google Shape;64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1675" y="3542200"/>
            <a:ext cx="2015425" cy="123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1"/>
          <p:cNvSpPr txBox="1"/>
          <p:nvPr>
            <p:ph type="ctrTitle"/>
          </p:nvPr>
        </p:nvSpPr>
        <p:spPr>
          <a:xfrm>
            <a:off x="2276250" y="1632900"/>
            <a:ext cx="4591500" cy="187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</a:t>
            </a:r>
            <a:br>
              <a:rPr lang="en"/>
            </a:br>
            <a:r>
              <a:rPr lang="en"/>
              <a:t>Empecemos con algunos ejemplos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5"/>
          <p:cNvSpPr txBox="1"/>
          <p:nvPr>
            <p:ph type="ctrTitle"/>
          </p:nvPr>
        </p:nvSpPr>
        <p:spPr>
          <a:xfrm>
            <a:off x="1709950" y="1888150"/>
            <a:ext cx="58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</a:t>
            </a:r>
            <a:br>
              <a:rPr lang="en"/>
            </a:br>
            <a:r>
              <a:rPr lang="en"/>
              <a:t>¿Qué son las telecomunicaciones?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2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2" name="Google Shape;652;p42"/>
          <p:cNvSpPr txBox="1"/>
          <p:nvPr>
            <p:ph idx="4294967295" type="body"/>
          </p:nvPr>
        </p:nvSpPr>
        <p:spPr>
          <a:xfrm>
            <a:off x="132350" y="1895700"/>
            <a:ext cx="2713800" cy="13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Conectar un led</a:t>
            </a:r>
            <a:endParaRPr sz="330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pic>
        <p:nvPicPr>
          <p:cNvPr id="653" name="Google Shape;6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4050" y="1259875"/>
            <a:ext cx="455295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43"/>
          <p:cNvPicPr preferRelativeResize="0"/>
          <p:nvPr/>
        </p:nvPicPr>
        <p:blipFill rotWithShape="1">
          <a:blip r:embed="rId3">
            <a:alphaModFix/>
          </a:blip>
          <a:srcRect b="53443" l="3851" r="67825" t="13384"/>
          <a:stretch/>
        </p:blipFill>
        <p:spPr>
          <a:xfrm>
            <a:off x="4036675" y="1231550"/>
            <a:ext cx="3891974" cy="2560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43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60" name="Google Shape;660;p43"/>
          <p:cNvGrpSpPr/>
          <p:nvPr/>
        </p:nvGrpSpPr>
        <p:grpSpPr>
          <a:xfrm>
            <a:off x="3475284" y="1105534"/>
            <a:ext cx="5005192" cy="2932482"/>
            <a:chOff x="1177450" y="241631"/>
            <a:chExt cx="6173152" cy="3616776"/>
          </a:xfrm>
        </p:grpSpPr>
        <p:sp>
          <p:nvSpPr>
            <p:cNvPr id="661" name="Google Shape;661;p43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5" name="Google Shape;665;p43"/>
          <p:cNvSpPr txBox="1"/>
          <p:nvPr>
            <p:ph idx="4294967295" type="body"/>
          </p:nvPr>
        </p:nvSpPr>
        <p:spPr>
          <a:xfrm>
            <a:off x="132350" y="1895700"/>
            <a:ext cx="2713800" cy="13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Conectar un led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4"/>
          <p:cNvSpPr txBox="1"/>
          <p:nvPr>
            <p:ph type="ctrTitle"/>
          </p:nvPr>
        </p:nvSpPr>
        <p:spPr>
          <a:xfrm>
            <a:off x="2276250" y="1991850"/>
            <a:ext cx="4591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</a:t>
            </a:r>
            <a:br>
              <a:rPr lang="en"/>
            </a:br>
            <a:r>
              <a:rPr lang="en"/>
              <a:t>Comunicaciones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5"/>
          <p:cNvSpPr txBox="1"/>
          <p:nvPr>
            <p:ph type="title"/>
          </p:nvPr>
        </p:nvSpPr>
        <p:spPr>
          <a:xfrm>
            <a:off x="457200" y="586975"/>
            <a:ext cx="5778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podemos conectarnos con nuestro arduino?</a:t>
            </a:r>
            <a:endParaRPr/>
          </a:p>
        </p:txBody>
      </p:sp>
      <p:sp>
        <p:nvSpPr>
          <p:cNvPr id="676" name="Google Shape;676;p45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7" name="Google Shape;677;p45"/>
          <p:cNvSpPr txBox="1"/>
          <p:nvPr>
            <p:ph idx="1" type="body"/>
          </p:nvPr>
        </p:nvSpPr>
        <p:spPr>
          <a:xfrm>
            <a:off x="457200" y="1657350"/>
            <a:ext cx="51387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▹"/>
            </a:pPr>
            <a:r>
              <a:rPr lang="en" sz="1400">
                <a:solidFill>
                  <a:schemeClr val="dk2"/>
                </a:solidFill>
              </a:rPr>
              <a:t>Hay dos formas: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678" name="Google Shape;678;p45"/>
          <p:cNvSpPr txBox="1"/>
          <p:nvPr>
            <p:ph idx="1" type="body"/>
          </p:nvPr>
        </p:nvSpPr>
        <p:spPr>
          <a:xfrm>
            <a:off x="457200" y="2208275"/>
            <a:ext cx="2711400" cy="27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▹"/>
            </a:pPr>
            <a:r>
              <a:rPr lang="en" sz="1000">
                <a:solidFill>
                  <a:schemeClr val="dk2"/>
                </a:solidFill>
              </a:rPr>
              <a:t>Wi-Fi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▹"/>
            </a:pPr>
            <a:r>
              <a:rPr lang="en" sz="1000">
                <a:solidFill>
                  <a:srgbClr val="374151"/>
                </a:solidFill>
              </a:rPr>
              <a:t>Alcance:</a:t>
            </a:r>
            <a:endParaRPr sz="1000">
              <a:solidFill>
                <a:srgbClr val="37415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Char char="￭"/>
            </a:pPr>
            <a:r>
              <a:rPr lang="en" sz="1000">
                <a:solidFill>
                  <a:srgbClr val="374151"/>
                </a:solidFill>
              </a:rPr>
              <a:t>Generalmente varios metros a través de paredes.</a:t>
            </a:r>
            <a:endParaRPr sz="1000">
              <a:solidFill>
                <a:srgbClr val="37415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Char char="▹"/>
            </a:pPr>
            <a:r>
              <a:rPr lang="en" sz="1000">
                <a:solidFill>
                  <a:srgbClr val="374151"/>
                </a:solidFill>
              </a:rPr>
              <a:t>Velocidad de Transferencia:</a:t>
            </a:r>
            <a:endParaRPr sz="1000">
              <a:solidFill>
                <a:srgbClr val="37415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Char char="￭"/>
            </a:pPr>
            <a:r>
              <a:rPr lang="en" sz="1000">
                <a:solidFill>
                  <a:srgbClr val="374151"/>
                </a:solidFill>
              </a:rPr>
              <a:t>Ideal para transferencias de datos grandes y rápidas.</a:t>
            </a:r>
            <a:endParaRPr sz="1000">
              <a:solidFill>
                <a:srgbClr val="37415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Char char="▹"/>
            </a:pPr>
            <a:r>
              <a:rPr lang="en" sz="1000">
                <a:solidFill>
                  <a:srgbClr val="374151"/>
                </a:solidFill>
              </a:rPr>
              <a:t>Ejemplos de Uso:</a:t>
            </a:r>
            <a:endParaRPr sz="1000">
              <a:solidFill>
                <a:srgbClr val="37415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Char char="￭"/>
            </a:pPr>
            <a:r>
              <a:rPr lang="en" sz="1000">
                <a:solidFill>
                  <a:srgbClr val="374151"/>
                </a:solidFill>
              </a:rPr>
              <a:t>Navegación por Internet en casa.</a:t>
            </a:r>
            <a:endParaRPr sz="1000">
              <a:solidFill>
                <a:srgbClr val="37415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Char char="￭"/>
            </a:pPr>
            <a:r>
              <a:rPr lang="en" sz="1000">
                <a:solidFill>
                  <a:srgbClr val="374151"/>
                </a:solidFill>
              </a:rPr>
              <a:t>Videojuegos en línea.</a:t>
            </a:r>
            <a:endParaRPr sz="1000">
              <a:solidFill>
                <a:srgbClr val="37415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Char char="￭"/>
            </a:pPr>
            <a:r>
              <a:rPr lang="en" sz="1000">
                <a:solidFill>
                  <a:srgbClr val="374151"/>
                </a:solidFill>
              </a:rPr>
              <a:t>Transmisión de videos de alta definición.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679" name="Google Shape;679;p45"/>
          <p:cNvSpPr txBox="1"/>
          <p:nvPr>
            <p:ph idx="1" type="body"/>
          </p:nvPr>
        </p:nvSpPr>
        <p:spPr>
          <a:xfrm>
            <a:off x="3386550" y="2208275"/>
            <a:ext cx="2370900" cy="27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▹"/>
            </a:pPr>
            <a:r>
              <a:rPr lang="en" sz="1000">
                <a:solidFill>
                  <a:schemeClr val="dk2"/>
                </a:solidFill>
              </a:rPr>
              <a:t>Bluetooth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Char char="▹"/>
            </a:pPr>
            <a:r>
              <a:rPr lang="en" sz="1000">
                <a:solidFill>
                  <a:srgbClr val="374151"/>
                </a:solidFill>
              </a:rPr>
              <a:t>Alcance:</a:t>
            </a:r>
            <a:endParaRPr sz="1000">
              <a:solidFill>
                <a:srgbClr val="374151"/>
              </a:solidFill>
            </a:endParaRPr>
          </a:p>
          <a:p>
            <a:pPr indent="-2921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00"/>
              <a:buChar char="￭"/>
            </a:pPr>
            <a:r>
              <a:rPr lang="en" sz="1000">
                <a:solidFill>
                  <a:srgbClr val="374151"/>
                </a:solidFill>
              </a:rPr>
              <a:t>Conexiones</a:t>
            </a:r>
            <a:r>
              <a:rPr lang="en" sz="1000">
                <a:solidFill>
                  <a:srgbClr val="374151"/>
                </a:solidFill>
              </a:rPr>
              <a:t> cercanas. (Aproximadamente 10 metros)</a:t>
            </a:r>
            <a:endParaRPr sz="1000">
              <a:solidFill>
                <a:srgbClr val="374151"/>
              </a:solidFill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00"/>
              <a:buChar char="▹"/>
            </a:pPr>
            <a:r>
              <a:rPr lang="en" sz="1000">
                <a:solidFill>
                  <a:srgbClr val="374151"/>
                </a:solidFill>
              </a:rPr>
              <a:t>Velocidad de Transferencia:</a:t>
            </a:r>
            <a:endParaRPr sz="1000">
              <a:solidFill>
                <a:srgbClr val="374151"/>
              </a:solidFill>
            </a:endParaRPr>
          </a:p>
          <a:p>
            <a:pPr indent="-2921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00"/>
              <a:buChar char="￭"/>
            </a:pPr>
            <a:r>
              <a:rPr lang="en" sz="1000">
                <a:solidFill>
                  <a:srgbClr val="374151"/>
                </a:solidFill>
              </a:rPr>
              <a:t>Menor velocidad en comparación con WiFi.</a:t>
            </a:r>
            <a:endParaRPr sz="1000">
              <a:solidFill>
                <a:srgbClr val="374151"/>
              </a:solidFill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00"/>
              <a:buChar char="▹"/>
            </a:pPr>
            <a:r>
              <a:rPr lang="en" sz="1000">
                <a:solidFill>
                  <a:srgbClr val="374151"/>
                </a:solidFill>
              </a:rPr>
              <a:t>Ejemplos de Uso:</a:t>
            </a:r>
            <a:endParaRPr sz="1000">
              <a:solidFill>
                <a:srgbClr val="374151"/>
              </a:solidFill>
            </a:endParaRPr>
          </a:p>
          <a:p>
            <a:pPr indent="-2921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00"/>
              <a:buChar char="￭"/>
            </a:pPr>
            <a:r>
              <a:rPr lang="en" sz="1000">
                <a:solidFill>
                  <a:srgbClr val="374151"/>
                </a:solidFill>
              </a:rPr>
              <a:t>Auriculares inalámbricos.</a:t>
            </a:r>
            <a:endParaRPr sz="1000">
              <a:solidFill>
                <a:srgbClr val="374151"/>
              </a:solidFill>
            </a:endParaRPr>
          </a:p>
          <a:p>
            <a:pPr indent="-2921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00"/>
              <a:buChar char="￭"/>
            </a:pPr>
            <a:r>
              <a:rPr lang="en" sz="1000">
                <a:solidFill>
                  <a:srgbClr val="374151"/>
                </a:solidFill>
              </a:rPr>
              <a:t>Conexión entre teléfono y altavoces.</a:t>
            </a:r>
            <a:endParaRPr sz="1000">
              <a:solidFill>
                <a:srgbClr val="374151"/>
              </a:solidFill>
            </a:endParaRPr>
          </a:p>
          <a:p>
            <a:pPr indent="-2921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00"/>
              <a:buChar char="￭"/>
            </a:pPr>
            <a:r>
              <a:rPr lang="en" sz="1000">
                <a:solidFill>
                  <a:srgbClr val="374151"/>
                </a:solidFill>
              </a:rPr>
              <a:t>Dispositivos de bajo consumo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6"/>
          <p:cNvSpPr txBox="1"/>
          <p:nvPr>
            <p:ph type="title"/>
          </p:nvPr>
        </p:nvSpPr>
        <p:spPr>
          <a:xfrm>
            <a:off x="457200" y="586975"/>
            <a:ext cx="5778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lo vamos a hacer?</a:t>
            </a:r>
            <a:endParaRPr/>
          </a:p>
        </p:txBody>
      </p:sp>
      <p:sp>
        <p:nvSpPr>
          <p:cNvPr id="685" name="Google Shape;685;p46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6" name="Google Shape;686;p46"/>
          <p:cNvSpPr txBox="1"/>
          <p:nvPr>
            <p:ph idx="1" type="body"/>
          </p:nvPr>
        </p:nvSpPr>
        <p:spPr>
          <a:xfrm>
            <a:off x="457200" y="1541625"/>
            <a:ext cx="55326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▹"/>
            </a:pPr>
            <a:r>
              <a:rPr lang="en" sz="1400">
                <a:solidFill>
                  <a:schemeClr val="dk2"/>
                </a:solidFill>
              </a:rPr>
              <a:t>Vamos a hacerlo por Bluetooth, con nuestro ESP32 STEAMaker.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▹"/>
            </a:pPr>
            <a:r>
              <a:rPr lang="en" sz="1400">
                <a:solidFill>
                  <a:schemeClr val="dk2"/>
                </a:solidFill>
              </a:rPr>
              <a:t>Además, vamos  a usar una aplicación en nuestro </a:t>
            </a:r>
            <a:r>
              <a:rPr lang="en" sz="1400">
                <a:solidFill>
                  <a:schemeClr val="dk2"/>
                </a:solidFill>
              </a:rPr>
              <a:t>móvil</a:t>
            </a:r>
            <a:r>
              <a:rPr lang="en" sz="1400">
                <a:solidFill>
                  <a:schemeClr val="dk2"/>
                </a:solidFill>
              </a:rPr>
              <a:t> para conectarnos!</a:t>
            </a:r>
            <a:endParaRPr sz="1400">
              <a:solidFill>
                <a:schemeClr val="dk2"/>
              </a:solidFill>
            </a:endParaRPr>
          </a:p>
        </p:txBody>
      </p:sp>
      <p:pic>
        <p:nvPicPr>
          <p:cNvPr id="687" name="Google Shape;6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137" y="2594600"/>
            <a:ext cx="3522725" cy="22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7"/>
          <p:cNvSpPr txBox="1"/>
          <p:nvPr>
            <p:ph type="title"/>
          </p:nvPr>
        </p:nvSpPr>
        <p:spPr>
          <a:xfrm>
            <a:off x="457200" y="586975"/>
            <a:ext cx="5778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Oye…¿pero </a:t>
            </a:r>
            <a:r>
              <a:rPr lang="en"/>
              <a:t>qué</a:t>
            </a:r>
            <a:r>
              <a:rPr lang="en"/>
              <a:t> aplicación?</a:t>
            </a:r>
            <a:endParaRPr/>
          </a:p>
        </p:txBody>
      </p:sp>
      <p:sp>
        <p:nvSpPr>
          <p:cNvPr id="693" name="Google Shape;693;p47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4" name="Google Shape;694;p47"/>
          <p:cNvSpPr txBox="1"/>
          <p:nvPr>
            <p:ph idx="1" type="body"/>
          </p:nvPr>
        </p:nvSpPr>
        <p:spPr>
          <a:xfrm>
            <a:off x="457200" y="1541625"/>
            <a:ext cx="55326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▹"/>
            </a:pPr>
            <a:r>
              <a:rPr lang="en" sz="1400">
                <a:solidFill>
                  <a:schemeClr val="dk2"/>
                </a:solidFill>
              </a:rPr>
              <a:t>Yo estoy usando Serial Bluetooth Terminal.</a:t>
            </a:r>
            <a:endParaRPr sz="1400">
              <a:solidFill>
                <a:schemeClr val="dk2"/>
              </a:solidFill>
            </a:endParaRPr>
          </a:p>
        </p:txBody>
      </p:sp>
      <p:pic>
        <p:nvPicPr>
          <p:cNvPr id="695" name="Google Shape;695;p47"/>
          <p:cNvPicPr preferRelativeResize="0"/>
          <p:nvPr/>
        </p:nvPicPr>
        <p:blipFill rotWithShape="1">
          <a:blip r:embed="rId3">
            <a:alphaModFix/>
          </a:blip>
          <a:srcRect b="11067" l="0" r="1835" t="60503"/>
          <a:stretch/>
        </p:blipFill>
        <p:spPr>
          <a:xfrm>
            <a:off x="457200" y="2253125"/>
            <a:ext cx="2085425" cy="13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47"/>
          <p:cNvSpPr/>
          <p:nvPr/>
        </p:nvSpPr>
        <p:spPr>
          <a:xfrm>
            <a:off x="336400" y="2180550"/>
            <a:ext cx="800100" cy="782400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697" name="Google Shape;697;p47"/>
          <p:cNvPicPr preferRelativeResize="0"/>
          <p:nvPr/>
        </p:nvPicPr>
        <p:blipFill rotWithShape="1">
          <a:blip r:embed="rId4">
            <a:alphaModFix/>
          </a:blip>
          <a:srcRect b="43658" l="0" r="0" t="0"/>
          <a:stretch/>
        </p:blipFill>
        <p:spPr>
          <a:xfrm>
            <a:off x="3484700" y="2380500"/>
            <a:ext cx="1651450" cy="211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8"/>
          <p:cNvSpPr txBox="1"/>
          <p:nvPr>
            <p:ph type="ctrTitle"/>
          </p:nvPr>
        </p:nvSpPr>
        <p:spPr>
          <a:xfrm>
            <a:off x="2276250" y="1320000"/>
            <a:ext cx="4591500" cy="250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.</a:t>
            </a:r>
            <a:br>
              <a:rPr lang="en"/>
            </a:br>
            <a:r>
              <a:rPr lang="en"/>
              <a:t>Programemos comunicación Bluetooth!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675" y="979350"/>
            <a:ext cx="4530476" cy="2908176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49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09" name="Google Shape;709;p49"/>
          <p:cNvGrpSpPr/>
          <p:nvPr/>
        </p:nvGrpSpPr>
        <p:grpSpPr>
          <a:xfrm>
            <a:off x="3216339" y="821460"/>
            <a:ext cx="5699671" cy="3380239"/>
            <a:chOff x="1177450" y="241631"/>
            <a:chExt cx="6173152" cy="3616776"/>
          </a:xfrm>
        </p:grpSpPr>
        <p:sp>
          <p:nvSpPr>
            <p:cNvPr id="710" name="Google Shape;710;p49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49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49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49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4" name="Google Shape;714;p49"/>
          <p:cNvSpPr txBox="1"/>
          <p:nvPr>
            <p:ph idx="4294967295" type="body"/>
          </p:nvPr>
        </p:nvSpPr>
        <p:spPr>
          <a:xfrm>
            <a:off x="228975" y="821450"/>
            <a:ext cx="2713800" cy="13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En el ordenador</a:t>
            </a:r>
            <a:endParaRPr sz="1800"/>
          </a:p>
        </p:txBody>
      </p:sp>
      <p:pic>
        <p:nvPicPr>
          <p:cNvPr id="715" name="Google Shape;71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25" y="206787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0775" y="521350"/>
            <a:ext cx="2029400" cy="40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50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22" name="Google Shape;722;p50"/>
          <p:cNvGrpSpPr/>
          <p:nvPr/>
        </p:nvGrpSpPr>
        <p:grpSpPr>
          <a:xfrm>
            <a:off x="1670220" y="2692244"/>
            <a:ext cx="936061" cy="2451262"/>
            <a:chOff x="7556500" y="3806825"/>
            <a:chExt cx="838313" cy="2195488"/>
          </a:xfrm>
        </p:grpSpPr>
        <p:sp>
          <p:nvSpPr>
            <p:cNvPr id="723" name="Google Shape;723;p50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50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50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50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50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0" name="Google Shape;730;p50"/>
          <p:cNvGrpSpPr/>
          <p:nvPr/>
        </p:nvGrpSpPr>
        <p:grpSpPr>
          <a:xfrm>
            <a:off x="5685700" y="373572"/>
            <a:ext cx="2119546" cy="4396359"/>
            <a:chOff x="2547150" y="238125"/>
            <a:chExt cx="2525675" cy="5238750"/>
          </a:xfrm>
        </p:grpSpPr>
        <p:sp>
          <p:nvSpPr>
            <p:cNvPr id="731" name="Google Shape;731;p50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0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0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0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5" name="Google Shape;735;p50"/>
          <p:cNvSpPr txBox="1"/>
          <p:nvPr>
            <p:ph idx="4294967295" type="body"/>
          </p:nvPr>
        </p:nvSpPr>
        <p:spPr>
          <a:xfrm>
            <a:off x="855775" y="984200"/>
            <a:ext cx="2713800" cy="13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En el móvil</a:t>
            </a:r>
            <a:endParaRPr sz="1800"/>
          </a:p>
        </p:txBody>
      </p:sp>
      <p:sp>
        <p:nvSpPr>
          <p:cNvPr id="736" name="Google Shape;736;p50"/>
          <p:cNvSpPr/>
          <p:nvPr/>
        </p:nvSpPr>
        <p:spPr>
          <a:xfrm>
            <a:off x="5657513" y="3102550"/>
            <a:ext cx="2175900" cy="4635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625" y="459450"/>
            <a:ext cx="2021475" cy="413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625" y="620500"/>
            <a:ext cx="2021475" cy="3977251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51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44" name="Google Shape;744;p51"/>
          <p:cNvGrpSpPr/>
          <p:nvPr/>
        </p:nvGrpSpPr>
        <p:grpSpPr>
          <a:xfrm>
            <a:off x="1670220" y="2692244"/>
            <a:ext cx="936061" cy="2451262"/>
            <a:chOff x="7556500" y="3806825"/>
            <a:chExt cx="838313" cy="2195488"/>
          </a:xfrm>
        </p:grpSpPr>
        <p:sp>
          <p:nvSpPr>
            <p:cNvPr id="745" name="Google Shape;745;p51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51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51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51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51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51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51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2" name="Google Shape;752;p51"/>
          <p:cNvGrpSpPr/>
          <p:nvPr/>
        </p:nvGrpSpPr>
        <p:grpSpPr>
          <a:xfrm>
            <a:off x="5685700" y="373572"/>
            <a:ext cx="2119546" cy="4396359"/>
            <a:chOff x="2547150" y="238125"/>
            <a:chExt cx="2525675" cy="5238750"/>
          </a:xfrm>
        </p:grpSpPr>
        <p:sp>
          <p:nvSpPr>
            <p:cNvPr id="753" name="Google Shape;753;p51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1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1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7" name="Google Shape;757;p51"/>
          <p:cNvSpPr txBox="1"/>
          <p:nvPr>
            <p:ph idx="4294967295" type="body"/>
          </p:nvPr>
        </p:nvSpPr>
        <p:spPr>
          <a:xfrm>
            <a:off x="855775" y="984200"/>
            <a:ext cx="2713800" cy="13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En el móvil</a:t>
            </a:r>
            <a:endParaRPr sz="1800"/>
          </a:p>
        </p:txBody>
      </p:sp>
      <p:sp>
        <p:nvSpPr>
          <p:cNvPr id="758" name="Google Shape;758;p51"/>
          <p:cNvSpPr/>
          <p:nvPr/>
        </p:nvSpPr>
        <p:spPr>
          <a:xfrm>
            <a:off x="5661400" y="1495200"/>
            <a:ext cx="1523100" cy="179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6"/>
          <p:cNvSpPr txBox="1"/>
          <p:nvPr>
            <p:ph idx="1" type="body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Telecomunicación</a:t>
            </a:r>
            <a:r>
              <a:rPr lang="en"/>
              <a:t>: Transmisión de información o mensaje entre personas o dispositivos,sin importar la distancia.</a:t>
            </a:r>
            <a:endParaRPr/>
          </a:p>
        </p:txBody>
      </p:sp>
      <p:sp>
        <p:nvSpPr>
          <p:cNvPr id="276" name="Google Shape;276;p16"/>
          <p:cNvSpPr txBox="1"/>
          <p:nvPr>
            <p:ph idx="12" type="sldNum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100" y="498650"/>
            <a:ext cx="2026000" cy="41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52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65" name="Google Shape;765;p52"/>
          <p:cNvGrpSpPr/>
          <p:nvPr/>
        </p:nvGrpSpPr>
        <p:grpSpPr>
          <a:xfrm>
            <a:off x="1670220" y="2692244"/>
            <a:ext cx="936061" cy="2451262"/>
            <a:chOff x="7556500" y="3806825"/>
            <a:chExt cx="838313" cy="2195488"/>
          </a:xfrm>
        </p:grpSpPr>
        <p:sp>
          <p:nvSpPr>
            <p:cNvPr id="766" name="Google Shape;766;p52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52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52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52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52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52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52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3" name="Google Shape;773;p52"/>
          <p:cNvGrpSpPr/>
          <p:nvPr/>
        </p:nvGrpSpPr>
        <p:grpSpPr>
          <a:xfrm>
            <a:off x="5685700" y="373572"/>
            <a:ext cx="2119546" cy="4396359"/>
            <a:chOff x="2547150" y="238125"/>
            <a:chExt cx="2525675" cy="5238750"/>
          </a:xfrm>
        </p:grpSpPr>
        <p:sp>
          <p:nvSpPr>
            <p:cNvPr id="774" name="Google Shape;774;p52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2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2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2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8" name="Google Shape;778;p52"/>
          <p:cNvSpPr txBox="1"/>
          <p:nvPr>
            <p:ph idx="4294967295" type="body"/>
          </p:nvPr>
        </p:nvSpPr>
        <p:spPr>
          <a:xfrm>
            <a:off x="855775" y="984200"/>
            <a:ext cx="2713800" cy="13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En el móvil</a:t>
            </a:r>
            <a:endParaRPr sz="1800"/>
          </a:p>
        </p:txBody>
      </p:sp>
      <p:sp>
        <p:nvSpPr>
          <p:cNvPr id="779" name="Google Shape;779;p52"/>
          <p:cNvSpPr/>
          <p:nvPr/>
        </p:nvSpPr>
        <p:spPr>
          <a:xfrm>
            <a:off x="5685700" y="1151300"/>
            <a:ext cx="2074500" cy="299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625" y="620500"/>
            <a:ext cx="2021475" cy="3977251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53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86" name="Google Shape;786;p53"/>
          <p:cNvGrpSpPr/>
          <p:nvPr/>
        </p:nvGrpSpPr>
        <p:grpSpPr>
          <a:xfrm>
            <a:off x="1670220" y="2692244"/>
            <a:ext cx="936061" cy="2451262"/>
            <a:chOff x="7556500" y="3806825"/>
            <a:chExt cx="838313" cy="2195488"/>
          </a:xfrm>
        </p:grpSpPr>
        <p:sp>
          <p:nvSpPr>
            <p:cNvPr id="787" name="Google Shape;787;p53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53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53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53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53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53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53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4" name="Google Shape;794;p53"/>
          <p:cNvGrpSpPr/>
          <p:nvPr/>
        </p:nvGrpSpPr>
        <p:grpSpPr>
          <a:xfrm>
            <a:off x="5685700" y="373572"/>
            <a:ext cx="2119546" cy="4396359"/>
            <a:chOff x="2547150" y="238125"/>
            <a:chExt cx="2525675" cy="5238750"/>
          </a:xfrm>
        </p:grpSpPr>
        <p:sp>
          <p:nvSpPr>
            <p:cNvPr id="795" name="Google Shape;795;p53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3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3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3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9" name="Google Shape;799;p53"/>
          <p:cNvSpPr txBox="1"/>
          <p:nvPr>
            <p:ph idx="4294967295" type="body"/>
          </p:nvPr>
        </p:nvSpPr>
        <p:spPr>
          <a:xfrm>
            <a:off x="855775" y="984200"/>
            <a:ext cx="2713800" cy="13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En el móvil</a:t>
            </a:r>
            <a:endParaRPr sz="1800"/>
          </a:p>
        </p:txBody>
      </p:sp>
      <p:sp>
        <p:nvSpPr>
          <p:cNvPr id="800" name="Google Shape;800;p53"/>
          <p:cNvSpPr/>
          <p:nvPr/>
        </p:nvSpPr>
        <p:spPr>
          <a:xfrm>
            <a:off x="5685700" y="1248500"/>
            <a:ext cx="2074500" cy="261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700" y="725175"/>
            <a:ext cx="2119551" cy="3693149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54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07" name="Google Shape;807;p54"/>
          <p:cNvGrpSpPr/>
          <p:nvPr/>
        </p:nvGrpSpPr>
        <p:grpSpPr>
          <a:xfrm>
            <a:off x="1670220" y="2692244"/>
            <a:ext cx="936061" cy="2451262"/>
            <a:chOff x="7556500" y="3806825"/>
            <a:chExt cx="838313" cy="2195488"/>
          </a:xfrm>
        </p:grpSpPr>
        <p:sp>
          <p:nvSpPr>
            <p:cNvPr id="808" name="Google Shape;808;p54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54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54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54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54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54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54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5" name="Google Shape;815;p54"/>
          <p:cNvGrpSpPr/>
          <p:nvPr/>
        </p:nvGrpSpPr>
        <p:grpSpPr>
          <a:xfrm>
            <a:off x="5685700" y="373572"/>
            <a:ext cx="2119546" cy="4396359"/>
            <a:chOff x="2547150" y="238125"/>
            <a:chExt cx="2525675" cy="5238750"/>
          </a:xfrm>
        </p:grpSpPr>
        <p:sp>
          <p:nvSpPr>
            <p:cNvPr id="816" name="Google Shape;816;p54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4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4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4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0" name="Google Shape;820;p54"/>
          <p:cNvSpPr txBox="1"/>
          <p:nvPr>
            <p:ph idx="4294967295" type="body"/>
          </p:nvPr>
        </p:nvSpPr>
        <p:spPr>
          <a:xfrm>
            <a:off x="855775" y="984200"/>
            <a:ext cx="2713800" cy="13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En el móvil</a:t>
            </a:r>
            <a:endParaRPr sz="1800"/>
          </a:p>
        </p:txBody>
      </p:sp>
      <p:sp>
        <p:nvSpPr>
          <p:cNvPr id="821" name="Google Shape;821;p54"/>
          <p:cNvSpPr/>
          <p:nvPr/>
        </p:nvSpPr>
        <p:spPr>
          <a:xfrm>
            <a:off x="7012500" y="874675"/>
            <a:ext cx="336000" cy="261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Google Shape;82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150" y="575650"/>
            <a:ext cx="2035425" cy="3954826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55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28" name="Google Shape;828;p55"/>
          <p:cNvGrpSpPr/>
          <p:nvPr/>
        </p:nvGrpSpPr>
        <p:grpSpPr>
          <a:xfrm>
            <a:off x="1670220" y="2692244"/>
            <a:ext cx="936061" cy="2451262"/>
            <a:chOff x="7556500" y="3806825"/>
            <a:chExt cx="838313" cy="2195488"/>
          </a:xfrm>
        </p:grpSpPr>
        <p:sp>
          <p:nvSpPr>
            <p:cNvPr id="829" name="Google Shape;829;p55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55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55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55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55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55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55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6" name="Google Shape;836;p55"/>
          <p:cNvGrpSpPr/>
          <p:nvPr/>
        </p:nvGrpSpPr>
        <p:grpSpPr>
          <a:xfrm>
            <a:off x="5685700" y="373572"/>
            <a:ext cx="2119546" cy="4396359"/>
            <a:chOff x="2547150" y="238125"/>
            <a:chExt cx="2525675" cy="5238750"/>
          </a:xfrm>
        </p:grpSpPr>
        <p:sp>
          <p:nvSpPr>
            <p:cNvPr id="837" name="Google Shape;837;p55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5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5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5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1" name="Google Shape;841;p55"/>
          <p:cNvSpPr txBox="1"/>
          <p:nvPr>
            <p:ph idx="4294967295" type="body"/>
          </p:nvPr>
        </p:nvSpPr>
        <p:spPr>
          <a:xfrm>
            <a:off x="855775" y="984200"/>
            <a:ext cx="2713800" cy="13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En el móvil</a:t>
            </a:r>
            <a:endParaRPr sz="1800"/>
          </a:p>
        </p:txBody>
      </p:sp>
      <p:pic>
        <p:nvPicPr>
          <p:cNvPr id="842" name="Google Shape;84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925" y="2682000"/>
            <a:ext cx="2461499" cy="246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825" y="939125"/>
            <a:ext cx="4456075" cy="30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56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49" name="Google Shape;849;p56"/>
          <p:cNvGrpSpPr/>
          <p:nvPr/>
        </p:nvGrpSpPr>
        <p:grpSpPr>
          <a:xfrm>
            <a:off x="3216339" y="821460"/>
            <a:ext cx="5699671" cy="3380239"/>
            <a:chOff x="1177450" y="241631"/>
            <a:chExt cx="6173152" cy="3616776"/>
          </a:xfrm>
        </p:grpSpPr>
        <p:sp>
          <p:nvSpPr>
            <p:cNvPr id="850" name="Google Shape;850;p56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56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56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56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4" name="Google Shape;854;p56"/>
          <p:cNvSpPr txBox="1"/>
          <p:nvPr>
            <p:ph idx="4294967295" type="body"/>
          </p:nvPr>
        </p:nvSpPr>
        <p:spPr>
          <a:xfrm>
            <a:off x="192150" y="1015325"/>
            <a:ext cx="2713800" cy="13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En el ordenador</a:t>
            </a:r>
            <a:endParaRPr sz="1800"/>
          </a:p>
        </p:txBody>
      </p:sp>
      <p:sp>
        <p:nvSpPr>
          <p:cNvPr id="855" name="Google Shape;855;p56"/>
          <p:cNvSpPr/>
          <p:nvPr/>
        </p:nvSpPr>
        <p:spPr>
          <a:xfrm>
            <a:off x="8066625" y="939125"/>
            <a:ext cx="366300" cy="336300"/>
          </a:xfrm>
          <a:prstGeom prst="ellipse">
            <a:avLst/>
          </a:pr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Google Shape;860;p57"/>
          <p:cNvPicPr preferRelativeResize="0"/>
          <p:nvPr/>
        </p:nvPicPr>
        <p:blipFill rotWithShape="1">
          <a:blip r:embed="rId3">
            <a:alphaModFix/>
          </a:blip>
          <a:srcRect b="0" l="-694" r="0" t="0"/>
          <a:stretch/>
        </p:blipFill>
        <p:spPr>
          <a:xfrm>
            <a:off x="3767925" y="934500"/>
            <a:ext cx="4560349" cy="29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57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62" name="Google Shape;862;p57"/>
          <p:cNvGrpSpPr/>
          <p:nvPr/>
        </p:nvGrpSpPr>
        <p:grpSpPr>
          <a:xfrm>
            <a:off x="3216339" y="821460"/>
            <a:ext cx="5699671" cy="3380239"/>
            <a:chOff x="1177450" y="241631"/>
            <a:chExt cx="6173152" cy="3616776"/>
          </a:xfrm>
        </p:grpSpPr>
        <p:sp>
          <p:nvSpPr>
            <p:cNvPr id="863" name="Google Shape;863;p57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57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57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57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7" name="Google Shape;867;p57"/>
          <p:cNvSpPr txBox="1"/>
          <p:nvPr>
            <p:ph idx="4294967295" type="body"/>
          </p:nvPr>
        </p:nvSpPr>
        <p:spPr>
          <a:xfrm>
            <a:off x="169725" y="1006050"/>
            <a:ext cx="2713800" cy="13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En el ordenador</a:t>
            </a:r>
            <a:endParaRPr sz="1800"/>
          </a:p>
        </p:txBody>
      </p:sp>
      <p:sp>
        <p:nvSpPr>
          <p:cNvPr id="868" name="Google Shape;868;p57"/>
          <p:cNvSpPr/>
          <p:nvPr/>
        </p:nvSpPr>
        <p:spPr>
          <a:xfrm>
            <a:off x="3738000" y="2833400"/>
            <a:ext cx="4620300" cy="1136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869" name="Google Shape;86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925" y="2682000"/>
            <a:ext cx="2461499" cy="246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"/>
          <p:cNvSpPr txBox="1"/>
          <p:nvPr>
            <p:ph type="ctrTitle"/>
          </p:nvPr>
        </p:nvSpPr>
        <p:spPr>
          <a:xfrm>
            <a:off x="2279850" y="1316100"/>
            <a:ext cx="4584300" cy="251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r>
              <a:rPr lang="en"/>
              <a:t>.</a:t>
            </a:r>
            <a:br>
              <a:rPr lang="en"/>
            </a:br>
            <a:r>
              <a:rPr lang="en"/>
              <a:t>Encender y apagar LED desde el </a:t>
            </a:r>
            <a:r>
              <a:rPr lang="en"/>
              <a:t>móvil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59"/>
          <p:cNvPicPr preferRelativeResize="0"/>
          <p:nvPr/>
        </p:nvPicPr>
        <p:blipFill rotWithShape="1">
          <a:blip r:embed="rId3">
            <a:alphaModFix/>
          </a:blip>
          <a:srcRect b="0" l="0" r="27188" t="0"/>
          <a:stretch/>
        </p:blipFill>
        <p:spPr>
          <a:xfrm>
            <a:off x="3817250" y="964400"/>
            <a:ext cx="4497849" cy="29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59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81" name="Google Shape;881;p59"/>
          <p:cNvGrpSpPr/>
          <p:nvPr/>
        </p:nvGrpSpPr>
        <p:grpSpPr>
          <a:xfrm>
            <a:off x="3216339" y="821460"/>
            <a:ext cx="5699671" cy="3380239"/>
            <a:chOff x="1177450" y="241631"/>
            <a:chExt cx="6173152" cy="3616776"/>
          </a:xfrm>
        </p:grpSpPr>
        <p:sp>
          <p:nvSpPr>
            <p:cNvPr id="882" name="Google Shape;882;p59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59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59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59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6" name="Google Shape;886;p59"/>
          <p:cNvSpPr txBox="1"/>
          <p:nvPr>
            <p:ph idx="4294967295" type="body"/>
          </p:nvPr>
        </p:nvSpPr>
        <p:spPr>
          <a:xfrm>
            <a:off x="228975" y="821450"/>
            <a:ext cx="2713800" cy="13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En el ordenador</a:t>
            </a:r>
            <a:endParaRPr sz="1800"/>
          </a:p>
        </p:txBody>
      </p:sp>
      <p:pic>
        <p:nvPicPr>
          <p:cNvPr id="887" name="Google Shape;88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25" y="206787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Google Shape;8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700" y="725175"/>
            <a:ext cx="2119551" cy="3693149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60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94" name="Google Shape;894;p60"/>
          <p:cNvGrpSpPr/>
          <p:nvPr/>
        </p:nvGrpSpPr>
        <p:grpSpPr>
          <a:xfrm>
            <a:off x="1670220" y="2692244"/>
            <a:ext cx="936061" cy="2451262"/>
            <a:chOff x="7556500" y="3806825"/>
            <a:chExt cx="838313" cy="2195488"/>
          </a:xfrm>
        </p:grpSpPr>
        <p:sp>
          <p:nvSpPr>
            <p:cNvPr id="895" name="Google Shape;895;p60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60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60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60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60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60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60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2" name="Google Shape;902;p60"/>
          <p:cNvGrpSpPr/>
          <p:nvPr/>
        </p:nvGrpSpPr>
        <p:grpSpPr>
          <a:xfrm>
            <a:off x="5685700" y="373572"/>
            <a:ext cx="2119546" cy="4396359"/>
            <a:chOff x="2547150" y="238125"/>
            <a:chExt cx="2525675" cy="5238750"/>
          </a:xfrm>
        </p:grpSpPr>
        <p:sp>
          <p:nvSpPr>
            <p:cNvPr id="903" name="Google Shape;903;p60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60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60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60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7" name="Google Shape;907;p60"/>
          <p:cNvSpPr txBox="1"/>
          <p:nvPr>
            <p:ph idx="4294967295" type="body"/>
          </p:nvPr>
        </p:nvSpPr>
        <p:spPr>
          <a:xfrm>
            <a:off x="855775" y="984200"/>
            <a:ext cx="2713800" cy="13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En el móvil</a:t>
            </a:r>
            <a:endParaRPr sz="1800"/>
          </a:p>
        </p:txBody>
      </p:sp>
      <p:sp>
        <p:nvSpPr>
          <p:cNvPr id="908" name="Google Shape;908;p60"/>
          <p:cNvSpPr/>
          <p:nvPr/>
        </p:nvSpPr>
        <p:spPr>
          <a:xfrm>
            <a:off x="7012500" y="874675"/>
            <a:ext cx="336000" cy="261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9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100" y="568175"/>
            <a:ext cx="2033475" cy="4022099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61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15" name="Google Shape;915;p61"/>
          <p:cNvGrpSpPr/>
          <p:nvPr/>
        </p:nvGrpSpPr>
        <p:grpSpPr>
          <a:xfrm>
            <a:off x="1670220" y="2692244"/>
            <a:ext cx="936061" cy="2451262"/>
            <a:chOff x="7556500" y="3806825"/>
            <a:chExt cx="838313" cy="2195488"/>
          </a:xfrm>
        </p:grpSpPr>
        <p:sp>
          <p:nvSpPr>
            <p:cNvPr id="916" name="Google Shape;916;p61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61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61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61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61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61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61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3" name="Google Shape;923;p61"/>
          <p:cNvGrpSpPr/>
          <p:nvPr/>
        </p:nvGrpSpPr>
        <p:grpSpPr>
          <a:xfrm>
            <a:off x="5685700" y="373572"/>
            <a:ext cx="2119546" cy="4396359"/>
            <a:chOff x="2547150" y="238125"/>
            <a:chExt cx="2525675" cy="5238750"/>
          </a:xfrm>
        </p:grpSpPr>
        <p:sp>
          <p:nvSpPr>
            <p:cNvPr id="924" name="Google Shape;924;p61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61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61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61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8" name="Google Shape;928;p61"/>
          <p:cNvSpPr txBox="1"/>
          <p:nvPr>
            <p:ph idx="4294967295" type="body"/>
          </p:nvPr>
        </p:nvSpPr>
        <p:spPr>
          <a:xfrm>
            <a:off x="855775" y="984200"/>
            <a:ext cx="2713800" cy="13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En el móvil</a:t>
            </a:r>
            <a:endParaRPr sz="1800"/>
          </a:p>
        </p:txBody>
      </p:sp>
      <p:pic>
        <p:nvPicPr>
          <p:cNvPr id="929" name="Google Shape;9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925" y="2682000"/>
            <a:ext cx="2461499" cy="246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 txBox="1"/>
          <p:nvPr>
            <p:ph type="ctrTitle"/>
          </p:nvPr>
        </p:nvSpPr>
        <p:spPr>
          <a:xfrm>
            <a:off x="2626350" y="1991850"/>
            <a:ext cx="3891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Hablemos de arduino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62"/>
          <p:cNvSpPr txBox="1"/>
          <p:nvPr>
            <p:ph type="ctrTitle"/>
          </p:nvPr>
        </p:nvSpPr>
        <p:spPr>
          <a:xfrm>
            <a:off x="2577300" y="946050"/>
            <a:ext cx="4591500" cy="32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r>
              <a:rPr lang="en"/>
              <a:t>.</a:t>
            </a:r>
            <a:br>
              <a:rPr lang="en"/>
            </a:br>
            <a:r>
              <a:rPr lang="en"/>
              <a:t>Programemos comunicación Bluetooth!</a:t>
            </a:r>
            <a:br>
              <a:rPr lang="en"/>
            </a:br>
            <a:r>
              <a:rPr lang="en"/>
              <a:t>Versión arduino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3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0" name="Google Shape;940;p63"/>
          <p:cNvSpPr txBox="1"/>
          <p:nvPr>
            <p:ph idx="4294967295" type="body"/>
          </p:nvPr>
        </p:nvSpPr>
        <p:spPr>
          <a:xfrm>
            <a:off x="330775" y="856075"/>
            <a:ext cx="2713800" cy="13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Conexiones</a:t>
            </a:r>
            <a:endParaRPr sz="1800"/>
          </a:p>
        </p:txBody>
      </p:sp>
      <p:sp>
        <p:nvSpPr>
          <p:cNvPr id="941" name="Google Shape;941;p63"/>
          <p:cNvSpPr txBox="1"/>
          <p:nvPr/>
        </p:nvSpPr>
        <p:spPr>
          <a:xfrm>
            <a:off x="330775" y="220817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Barlow Light"/>
              <a:buChar char="●"/>
            </a:pPr>
            <a:r>
              <a:rPr lang="en" sz="2000">
                <a:solidFill>
                  <a:srgbClr val="595959"/>
                </a:solidFill>
                <a:latin typeface="Barlow Light"/>
                <a:ea typeface="Barlow Light"/>
                <a:cs typeface="Barlow Light"/>
                <a:sym typeface="Barlow Light"/>
              </a:rPr>
              <a:t>RXD con 11</a:t>
            </a:r>
            <a:endParaRPr sz="2000">
              <a:solidFill>
                <a:srgbClr val="595959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Barlow Light"/>
              <a:buChar char="●"/>
            </a:pPr>
            <a:r>
              <a:rPr lang="en" sz="2000">
                <a:solidFill>
                  <a:srgbClr val="595959"/>
                </a:solidFill>
                <a:latin typeface="Barlow Light"/>
                <a:ea typeface="Barlow Light"/>
                <a:cs typeface="Barlow Light"/>
                <a:sym typeface="Barlow Light"/>
              </a:rPr>
              <a:t>TXD con 10</a:t>
            </a:r>
            <a:endParaRPr sz="2000">
              <a:solidFill>
                <a:srgbClr val="595959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Barlow Light"/>
              <a:buChar char="●"/>
            </a:pPr>
            <a:r>
              <a:rPr lang="en" sz="2000">
                <a:solidFill>
                  <a:srgbClr val="595959"/>
                </a:solidFill>
                <a:latin typeface="Barlow Light"/>
                <a:ea typeface="Barlow Light"/>
                <a:cs typeface="Barlow Light"/>
                <a:sym typeface="Barlow Light"/>
              </a:rPr>
              <a:t>GND con GND</a:t>
            </a:r>
            <a:endParaRPr sz="2000">
              <a:solidFill>
                <a:srgbClr val="595959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Barlow Light"/>
              <a:buChar char="●"/>
            </a:pPr>
            <a:r>
              <a:rPr lang="en" sz="2000">
                <a:solidFill>
                  <a:srgbClr val="595959"/>
                </a:solidFill>
                <a:latin typeface="Barlow Light"/>
                <a:ea typeface="Barlow Light"/>
                <a:cs typeface="Barlow Light"/>
                <a:sym typeface="Barlow Light"/>
              </a:rPr>
              <a:t>VCC con 5V</a:t>
            </a:r>
            <a:endParaRPr sz="2000">
              <a:solidFill>
                <a:srgbClr val="595959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942" name="Google Shape;94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275" y="657650"/>
            <a:ext cx="3771675" cy="421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64"/>
          <p:cNvSpPr txBox="1"/>
          <p:nvPr>
            <p:ph type="title"/>
          </p:nvPr>
        </p:nvSpPr>
        <p:spPr>
          <a:xfrm>
            <a:off x="457200" y="586975"/>
            <a:ext cx="5778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Pero…¿Qué es </a:t>
            </a:r>
            <a:r>
              <a:rPr lang="en">
                <a:solidFill>
                  <a:srgbClr val="3D85C6"/>
                </a:solidFill>
              </a:rPr>
              <a:t>TX </a:t>
            </a:r>
            <a:r>
              <a:rPr lang="en"/>
              <a:t>Y </a:t>
            </a:r>
            <a:r>
              <a:rPr lang="en">
                <a:solidFill>
                  <a:schemeClr val="accent2"/>
                </a:solidFill>
              </a:rPr>
              <a:t>RX</a:t>
            </a:r>
            <a:r>
              <a:rPr lang="en"/>
              <a:t>?</a:t>
            </a:r>
            <a:endParaRPr/>
          </a:p>
        </p:txBody>
      </p:sp>
      <p:sp>
        <p:nvSpPr>
          <p:cNvPr id="948" name="Google Shape;948;p64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9" name="Google Shape;949;p64"/>
          <p:cNvSpPr txBox="1"/>
          <p:nvPr>
            <p:ph idx="1" type="body"/>
          </p:nvPr>
        </p:nvSpPr>
        <p:spPr>
          <a:xfrm>
            <a:off x="457200" y="1541625"/>
            <a:ext cx="55326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900"/>
              <a:buChar char="▹"/>
            </a:pPr>
            <a:r>
              <a:rPr lang="en" sz="1700">
                <a:solidFill>
                  <a:srgbClr val="111111"/>
                </a:solidFill>
              </a:rPr>
              <a:t>Si yo hablo, sería como si estuviera </a:t>
            </a:r>
            <a:r>
              <a:rPr b="1" lang="en" sz="1700">
                <a:solidFill>
                  <a:srgbClr val="3D85C6"/>
                </a:solidFill>
                <a:latin typeface="Barlow"/>
                <a:ea typeface="Barlow"/>
                <a:cs typeface="Barlow"/>
                <a:sym typeface="Barlow"/>
              </a:rPr>
              <a:t>transmitiendo datos</a:t>
            </a:r>
            <a:r>
              <a:rPr lang="en" sz="1700">
                <a:solidFill>
                  <a:srgbClr val="111111"/>
                </a:solidFill>
              </a:rPr>
              <a:t>, y la persona que me escucha con sus oídos estaría</a:t>
            </a:r>
            <a:r>
              <a:rPr lang="en" sz="1700">
                <a:solidFill>
                  <a:srgbClr val="6463BD"/>
                </a:solidFill>
              </a:rPr>
              <a:t> </a:t>
            </a:r>
            <a:r>
              <a:rPr b="1" lang="en" sz="1700">
                <a:solidFill>
                  <a:srgbClr val="6463BD"/>
                </a:solidFill>
                <a:latin typeface="Barlow"/>
                <a:ea typeface="Barlow"/>
                <a:cs typeface="Barlow"/>
                <a:sym typeface="Barlow"/>
              </a:rPr>
              <a:t>recibiendo esos datos</a:t>
            </a:r>
            <a:r>
              <a:rPr lang="en" sz="1700">
                <a:solidFill>
                  <a:srgbClr val="111111"/>
                </a:solidFill>
              </a:rPr>
              <a:t>. Por otro lado, si la otra persona habla, estaría </a:t>
            </a:r>
            <a:r>
              <a:rPr b="1" lang="en" sz="1700">
                <a:solidFill>
                  <a:srgbClr val="3D85C6"/>
                </a:solidFill>
                <a:latin typeface="Barlow"/>
                <a:ea typeface="Barlow"/>
                <a:cs typeface="Barlow"/>
                <a:sym typeface="Barlow"/>
              </a:rPr>
              <a:t>transmitiendo datos </a:t>
            </a:r>
            <a:r>
              <a:rPr lang="en" sz="1700">
                <a:solidFill>
                  <a:srgbClr val="111111"/>
                </a:solidFill>
              </a:rPr>
              <a:t>desde su boca, y yo </a:t>
            </a:r>
            <a:r>
              <a:rPr b="1" lang="en" sz="1700">
                <a:solidFill>
                  <a:srgbClr val="6463BD"/>
                </a:solidFill>
                <a:latin typeface="Barlow"/>
                <a:ea typeface="Barlow"/>
                <a:cs typeface="Barlow"/>
                <a:sym typeface="Barlow"/>
              </a:rPr>
              <a:t>recibiría esos datos</a:t>
            </a:r>
            <a:r>
              <a:rPr lang="en" sz="1700">
                <a:solidFill>
                  <a:srgbClr val="A5B0FE"/>
                </a:solidFill>
              </a:rPr>
              <a:t> </a:t>
            </a:r>
            <a:r>
              <a:rPr lang="en" sz="1700">
                <a:solidFill>
                  <a:srgbClr val="111111"/>
                </a:solidFill>
              </a:rPr>
              <a:t>a través de mis oídos.</a:t>
            </a:r>
            <a:endParaRPr sz="1900">
              <a:solidFill>
                <a:schemeClr val="dk2"/>
              </a:solidFill>
            </a:endParaRPr>
          </a:p>
        </p:txBody>
      </p:sp>
      <p:pic>
        <p:nvPicPr>
          <p:cNvPr id="950" name="Google Shape;95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2850" y="3267025"/>
            <a:ext cx="2407175" cy="15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5" name="Google Shape;95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800" y="819100"/>
            <a:ext cx="4022050" cy="30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65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57" name="Google Shape;957;p65"/>
          <p:cNvGrpSpPr/>
          <p:nvPr/>
        </p:nvGrpSpPr>
        <p:grpSpPr>
          <a:xfrm>
            <a:off x="3216425" y="620672"/>
            <a:ext cx="5187300" cy="3580970"/>
            <a:chOff x="1177450" y="241631"/>
            <a:chExt cx="6173152" cy="3616776"/>
          </a:xfrm>
        </p:grpSpPr>
        <p:sp>
          <p:nvSpPr>
            <p:cNvPr id="958" name="Google Shape;958;p65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65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65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65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2" name="Google Shape;962;p65"/>
          <p:cNvSpPr txBox="1"/>
          <p:nvPr>
            <p:ph idx="4294967295" type="body"/>
          </p:nvPr>
        </p:nvSpPr>
        <p:spPr>
          <a:xfrm>
            <a:off x="228975" y="821450"/>
            <a:ext cx="2713800" cy="13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En el ordenador</a:t>
            </a:r>
            <a:endParaRPr sz="1800"/>
          </a:p>
        </p:txBody>
      </p:sp>
      <p:pic>
        <p:nvPicPr>
          <p:cNvPr id="963" name="Google Shape;96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25" y="206787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0775" y="521350"/>
            <a:ext cx="2029400" cy="40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66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70" name="Google Shape;970;p66"/>
          <p:cNvGrpSpPr/>
          <p:nvPr/>
        </p:nvGrpSpPr>
        <p:grpSpPr>
          <a:xfrm>
            <a:off x="1670220" y="2692244"/>
            <a:ext cx="936061" cy="2451262"/>
            <a:chOff x="7556500" y="3806825"/>
            <a:chExt cx="838313" cy="2195488"/>
          </a:xfrm>
        </p:grpSpPr>
        <p:sp>
          <p:nvSpPr>
            <p:cNvPr id="971" name="Google Shape;971;p66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66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66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66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66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66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66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8" name="Google Shape;978;p66"/>
          <p:cNvGrpSpPr/>
          <p:nvPr/>
        </p:nvGrpSpPr>
        <p:grpSpPr>
          <a:xfrm>
            <a:off x="5685700" y="373572"/>
            <a:ext cx="2119546" cy="4396359"/>
            <a:chOff x="2547150" y="238125"/>
            <a:chExt cx="2525675" cy="5238750"/>
          </a:xfrm>
        </p:grpSpPr>
        <p:sp>
          <p:nvSpPr>
            <p:cNvPr id="979" name="Google Shape;979;p66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66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66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66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3" name="Google Shape;983;p66"/>
          <p:cNvSpPr txBox="1"/>
          <p:nvPr>
            <p:ph idx="4294967295" type="body"/>
          </p:nvPr>
        </p:nvSpPr>
        <p:spPr>
          <a:xfrm>
            <a:off x="855775" y="984200"/>
            <a:ext cx="2713800" cy="13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En el móvil</a:t>
            </a:r>
            <a:endParaRPr sz="1800"/>
          </a:p>
        </p:txBody>
      </p:sp>
      <p:sp>
        <p:nvSpPr>
          <p:cNvPr id="984" name="Google Shape;984;p66"/>
          <p:cNvSpPr/>
          <p:nvPr/>
        </p:nvSpPr>
        <p:spPr>
          <a:xfrm>
            <a:off x="5657513" y="3102550"/>
            <a:ext cx="2175900" cy="4635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625" y="459450"/>
            <a:ext cx="2021475" cy="413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625" y="620500"/>
            <a:ext cx="2021475" cy="3977251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67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92" name="Google Shape;992;p67"/>
          <p:cNvGrpSpPr/>
          <p:nvPr/>
        </p:nvGrpSpPr>
        <p:grpSpPr>
          <a:xfrm>
            <a:off x="1670220" y="2692244"/>
            <a:ext cx="936061" cy="2451262"/>
            <a:chOff x="7556500" y="3806825"/>
            <a:chExt cx="838313" cy="2195488"/>
          </a:xfrm>
        </p:grpSpPr>
        <p:sp>
          <p:nvSpPr>
            <p:cNvPr id="993" name="Google Shape;993;p67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67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67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67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67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67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67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67"/>
          <p:cNvGrpSpPr/>
          <p:nvPr/>
        </p:nvGrpSpPr>
        <p:grpSpPr>
          <a:xfrm>
            <a:off x="5685700" y="373572"/>
            <a:ext cx="2119546" cy="4396359"/>
            <a:chOff x="2547150" y="238125"/>
            <a:chExt cx="2525675" cy="5238750"/>
          </a:xfrm>
        </p:grpSpPr>
        <p:sp>
          <p:nvSpPr>
            <p:cNvPr id="1001" name="Google Shape;1001;p67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7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67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67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5" name="Google Shape;1005;p67"/>
          <p:cNvSpPr txBox="1"/>
          <p:nvPr>
            <p:ph idx="4294967295" type="body"/>
          </p:nvPr>
        </p:nvSpPr>
        <p:spPr>
          <a:xfrm>
            <a:off x="855775" y="984200"/>
            <a:ext cx="2713800" cy="13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En el móvil</a:t>
            </a:r>
            <a:endParaRPr sz="1800"/>
          </a:p>
        </p:txBody>
      </p:sp>
      <p:sp>
        <p:nvSpPr>
          <p:cNvPr id="1006" name="Google Shape;1006;p67"/>
          <p:cNvSpPr/>
          <p:nvPr/>
        </p:nvSpPr>
        <p:spPr>
          <a:xfrm>
            <a:off x="5661400" y="1495200"/>
            <a:ext cx="1523100" cy="179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100" y="498650"/>
            <a:ext cx="2026000" cy="41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8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13" name="Google Shape;1013;p68"/>
          <p:cNvGrpSpPr/>
          <p:nvPr/>
        </p:nvGrpSpPr>
        <p:grpSpPr>
          <a:xfrm>
            <a:off x="1670220" y="2692244"/>
            <a:ext cx="936061" cy="2451262"/>
            <a:chOff x="7556500" y="3806825"/>
            <a:chExt cx="838313" cy="2195488"/>
          </a:xfrm>
        </p:grpSpPr>
        <p:sp>
          <p:nvSpPr>
            <p:cNvPr id="1014" name="Google Shape;1014;p68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68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68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68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68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68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68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1" name="Google Shape;1021;p68"/>
          <p:cNvGrpSpPr/>
          <p:nvPr/>
        </p:nvGrpSpPr>
        <p:grpSpPr>
          <a:xfrm>
            <a:off x="5685700" y="373572"/>
            <a:ext cx="2119546" cy="4396359"/>
            <a:chOff x="2547150" y="238125"/>
            <a:chExt cx="2525675" cy="5238750"/>
          </a:xfrm>
        </p:grpSpPr>
        <p:sp>
          <p:nvSpPr>
            <p:cNvPr id="1022" name="Google Shape;1022;p68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68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8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68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6" name="Google Shape;1026;p68"/>
          <p:cNvSpPr txBox="1"/>
          <p:nvPr>
            <p:ph idx="4294967295" type="body"/>
          </p:nvPr>
        </p:nvSpPr>
        <p:spPr>
          <a:xfrm>
            <a:off x="855775" y="984200"/>
            <a:ext cx="2713800" cy="13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En el móvil</a:t>
            </a:r>
            <a:endParaRPr sz="1800"/>
          </a:p>
        </p:txBody>
      </p:sp>
      <p:sp>
        <p:nvSpPr>
          <p:cNvPr id="1027" name="Google Shape;1027;p68"/>
          <p:cNvSpPr/>
          <p:nvPr/>
        </p:nvSpPr>
        <p:spPr>
          <a:xfrm>
            <a:off x="5685700" y="1151300"/>
            <a:ext cx="2074500" cy="299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625" y="620500"/>
            <a:ext cx="2021475" cy="397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9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34" name="Google Shape;1034;p69"/>
          <p:cNvGrpSpPr/>
          <p:nvPr/>
        </p:nvGrpSpPr>
        <p:grpSpPr>
          <a:xfrm>
            <a:off x="1670220" y="2692244"/>
            <a:ext cx="936061" cy="2451262"/>
            <a:chOff x="7556500" y="3806825"/>
            <a:chExt cx="838313" cy="2195488"/>
          </a:xfrm>
        </p:grpSpPr>
        <p:sp>
          <p:nvSpPr>
            <p:cNvPr id="1035" name="Google Shape;1035;p69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69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69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69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69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69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69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2" name="Google Shape;1042;p69"/>
          <p:cNvGrpSpPr/>
          <p:nvPr/>
        </p:nvGrpSpPr>
        <p:grpSpPr>
          <a:xfrm>
            <a:off x="5685700" y="373572"/>
            <a:ext cx="2119546" cy="4396359"/>
            <a:chOff x="2547150" y="238125"/>
            <a:chExt cx="2525675" cy="5238750"/>
          </a:xfrm>
        </p:grpSpPr>
        <p:sp>
          <p:nvSpPr>
            <p:cNvPr id="1043" name="Google Shape;1043;p69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9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9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9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7" name="Google Shape;1047;p69"/>
          <p:cNvSpPr txBox="1"/>
          <p:nvPr>
            <p:ph idx="4294967295" type="body"/>
          </p:nvPr>
        </p:nvSpPr>
        <p:spPr>
          <a:xfrm>
            <a:off x="855775" y="984200"/>
            <a:ext cx="2713800" cy="13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En el móvil</a:t>
            </a:r>
            <a:endParaRPr sz="1800"/>
          </a:p>
        </p:txBody>
      </p:sp>
      <p:sp>
        <p:nvSpPr>
          <p:cNvPr id="1048" name="Google Shape;1048;p69"/>
          <p:cNvSpPr/>
          <p:nvPr/>
        </p:nvSpPr>
        <p:spPr>
          <a:xfrm>
            <a:off x="5685700" y="1248500"/>
            <a:ext cx="2074500" cy="261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Google Shape;105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700" y="725175"/>
            <a:ext cx="2119551" cy="3693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70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55" name="Google Shape;1055;p70"/>
          <p:cNvGrpSpPr/>
          <p:nvPr/>
        </p:nvGrpSpPr>
        <p:grpSpPr>
          <a:xfrm>
            <a:off x="1670220" y="2692244"/>
            <a:ext cx="936061" cy="2451262"/>
            <a:chOff x="7556500" y="3806825"/>
            <a:chExt cx="838313" cy="2195488"/>
          </a:xfrm>
        </p:grpSpPr>
        <p:sp>
          <p:nvSpPr>
            <p:cNvPr id="1056" name="Google Shape;1056;p70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70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70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70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70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70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70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3" name="Google Shape;1063;p70"/>
          <p:cNvGrpSpPr/>
          <p:nvPr/>
        </p:nvGrpSpPr>
        <p:grpSpPr>
          <a:xfrm>
            <a:off x="5685700" y="373572"/>
            <a:ext cx="2119546" cy="4396359"/>
            <a:chOff x="2547150" y="238125"/>
            <a:chExt cx="2525675" cy="5238750"/>
          </a:xfrm>
        </p:grpSpPr>
        <p:sp>
          <p:nvSpPr>
            <p:cNvPr id="1064" name="Google Shape;1064;p70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70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70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70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8" name="Google Shape;1068;p70"/>
          <p:cNvSpPr txBox="1"/>
          <p:nvPr>
            <p:ph idx="4294967295" type="body"/>
          </p:nvPr>
        </p:nvSpPr>
        <p:spPr>
          <a:xfrm>
            <a:off x="855775" y="984200"/>
            <a:ext cx="2713800" cy="13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En el móvil</a:t>
            </a:r>
            <a:endParaRPr sz="1800"/>
          </a:p>
        </p:txBody>
      </p:sp>
      <p:sp>
        <p:nvSpPr>
          <p:cNvPr id="1069" name="Google Shape;1069;p70"/>
          <p:cNvSpPr/>
          <p:nvPr/>
        </p:nvSpPr>
        <p:spPr>
          <a:xfrm>
            <a:off x="7012500" y="874675"/>
            <a:ext cx="336000" cy="261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150" y="575650"/>
            <a:ext cx="2035425" cy="3954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71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76" name="Google Shape;1076;p71"/>
          <p:cNvGrpSpPr/>
          <p:nvPr/>
        </p:nvGrpSpPr>
        <p:grpSpPr>
          <a:xfrm>
            <a:off x="1670220" y="2692244"/>
            <a:ext cx="936061" cy="2451262"/>
            <a:chOff x="7556500" y="3806825"/>
            <a:chExt cx="838313" cy="2195488"/>
          </a:xfrm>
        </p:grpSpPr>
        <p:sp>
          <p:nvSpPr>
            <p:cNvPr id="1077" name="Google Shape;1077;p71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71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71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71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71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71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71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4" name="Google Shape;1084;p71"/>
          <p:cNvGrpSpPr/>
          <p:nvPr/>
        </p:nvGrpSpPr>
        <p:grpSpPr>
          <a:xfrm>
            <a:off x="5685700" y="373572"/>
            <a:ext cx="2119546" cy="4396359"/>
            <a:chOff x="2547150" y="238125"/>
            <a:chExt cx="2525675" cy="5238750"/>
          </a:xfrm>
        </p:grpSpPr>
        <p:sp>
          <p:nvSpPr>
            <p:cNvPr id="1085" name="Google Shape;1085;p71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71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71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71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9" name="Google Shape;1089;p71"/>
          <p:cNvSpPr txBox="1"/>
          <p:nvPr>
            <p:ph idx="4294967295" type="body"/>
          </p:nvPr>
        </p:nvSpPr>
        <p:spPr>
          <a:xfrm>
            <a:off x="855775" y="984200"/>
            <a:ext cx="2713800" cy="13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En el móvil</a:t>
            </a:r>
            <a:endParaRPr sz="1800"/>
          </a:p>
        </p:txBody>
      </p:sp>
      <p:pic>
        <p:nvPicPr>
          <p:cNvPr id="1090" name="Google Shape;109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925" y="2682000"/>
            <a:ext cx="2461499" cy="246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8"/>
          <p:cNvSpPr txBox="1"/>
          <p:nvPr>
            <p:ph idx="4294967295" type="ctrTitle"/>
          </p:nvPr>
        </p:nvSpPr>
        <p:spPr>
          <a:xfrm>
            <a:off x="167900" y="847350"/>
            <a:ext cx="2802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¿QUÉ ES ARDUINO?</a:t>
            </a:r>
            <a:endParaRPr sz="4300"/>
          </a:p>
        </p:txBody>
      </p:sp>
      <p:grpSp>
        <p:nvGrpSpPr>
          <p:cNvPr id="287" name="Google Shape;287;p18"/>
          <p:cNvGrpSpPr/>
          <p:nvPr/>
        </p:nvGrpSpPr>
        <p:grpSpPr>
          <a:xfrm>
            <a:off x="4989430" y="480048"/>
            <a:ext cx="2688023" cy="2687984"/>
            <a:chOff x="6643075" y="3664250"/>
            <a:chExt cx="407950" cy="407975"/>
          </a:xfrm>
        </p:grpSpPr>
        <p:sp>
          <p:nvSpPr>
            <p:cNvPr id="288" name="Google Shape;288;p18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18"/>
          <p:cNvGrpSpPr/>
          <p:nvPr/>
        </p:nvGrpSpPr>
        <p:grpSpPr>
          <a:xfrm rot="-587295">
            <a:off x="4831103" y="3518436"/>
            <a:ext cx="1105140" cy="1105077"/>
            <a:chOff x="576250" y="4319400"/>
            <a:chExt cx="442075" cy="442050"/>
          </a:xfrm>
        </p:grpSpPr>
        <p:sp>
          <p:nvSpPr>
            <p:cNvPr id="291" name="Google Shape;291;p18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18"/>
          <p:cNvSpPr/>
          <p:nvPr/>
        </p:nvSpPr>
        <p:spPr>
          <a:xfrm>
            <a:off x="4346385" y="1101027"/>
            <a:ext cx="420148" cy="40117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8"/>
          <p:cNvSpPr/>
          <p:nvPr/>
        </p:nvSpPr>
        <p:spPr>
          <a:xfrm rot="2697410">
            <a:off x="7115127" y="3154920"/>
            <a:ext cx="637798" cy="608994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8"/>
          <p:cNvSpPr/>
          <p:nvPr/>
        </p:nvSpPr>
        <p:spPr>
          <a:xfrm>
            <a:off x="7619694" y="2807253"/>
            <a:ext cx="255471" cy="24404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8"/>
          <p:cNvSpPr/>
          <p:nvPr/>
        </p:nvSpPr>
        <p:spPr>
          <a:xfrm rot="1279871">
            <a:off x="4055299" y="2311116"/>
            <a:ext cx="255414" cy="243985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8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0" name="Google Shape;3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75" y="2138150"/>
            <a:ext cx="2123661" cy="283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825" y="939125"/>
            <a:ext cx="4456075" cy="30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72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97" name="Google Shape;1097;p72"/>
          <p:cNvGrpSpPr/>
          <p:nvPr/>
        </p:nvGrpSpPr>
        <p:grpSpPr>
          <a:xfrm>
            <a:off x="3216339" y="821460"/>
            <a:ext cx="5699671" cy="3380239"/>
            <a:chOff x="1177450" y="241631"/>
            <a:chExt cx="6173152" cy="3616776"/>
          </a:xfrm>
        </p:grpSpPr>
        <p:sp>
          <p:nvSpPr>
            <p:cNvPr id="1098" name="Google Shape;1098;p72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72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72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72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2" name="Google Shape;1102;p72"/>
          <p:cNvSpPr txBox="1"/>
          <p:nvPr>
            <p:ph idx="4294967295" type="body"/>
          </p:nvPr>
        </p:nvSpPr>
        <p:spPr>
          <a:xfrm>
            <a:off x="192150" y="1015325"/>
            <a:ext cx="2713800" cy="13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En el ordenador</a:t>
            </a:r>
            <a:endParaRPr sz="1800"/>
          </a:p>
        </p:txBody>
      </p:sp>
      <p:sp>
        <p:nvSpPr>
          <p:cNvPr id="1103" name="Google Shape;1103;p72"/>
          <p:cNvSpPr/>
          <p:nvPr/>
        </p:nvSpPr>
        <p:spPr>
          <a:xfrm>
            <a:off x="8066625" y="939125"/>
            <a:ext cx="366300" cy="336300"/>
          </a:xfrm>
          <a:prstGeom prst="ellipse">
            <a:avLst/>
          </a:pr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Google Shape;1108;p73"/>
          <p:cNvPicPr preferRelativeResize="0"/>
          <p:nvPr/>
        </p:nvPicPr>
        <p:blipFill rotWithShape="1">
          <a:blip r:embed="rId3">
            <a:alphaModFix/>
          </a:blip>
          <a:srcRect b="0" l="-694" r="0" t="0"/>
          <a:stretch/>
        </p:blipFill>
        <p:spPr>
          <a:xfrm>
            <a:off x="3767925" y="934500"/>
            <a:ext cx="4560349" cy="29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73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10" name="Google Shape;1110;p73"/>
          <p:cNvGrpSpPr/>
          <p:nvPr/>
        </p:nvGrpSpPr>
        <p:grpSpPr>
          <a:xfrm>
            <a:off x="3216339" y="821460"/>
            <a:ext cx="5699671" cy="3380239"/>
            <a:chOff x="1177450" y="241631"/>
            <a:chExt cx="6173152" cy="3616776"/>
          </a:xfrm>
        </p:grpSpPr>
        <p:sp>
          <p:nvSpPr>
            <p:cNvPr id="1111" name="Google Shape;1111;p73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73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73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73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5" name="Google Shape;1115;p73"/>
          <p:cNvSpPr txBox="1"/>
          <p:nvPr>
            <p:ph idx="4294967295" type="body"/>
          </p:nvPr>
        </p:nvSpPr>
        <p:spPr>
          <a:xfrm>
            <a:off x="169725" y="1006050"/>
            <a:ext cx="2713800" cy="13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En el ordenador</a:t>
            </a:r>
            <a:endParaRPr sz="1800"/>
          </a:p>
        </p:txBody>
      </p:sp>
      <p:sp>
        <p:nvSpPr>
          <p:cNvPr id="1116" name="Google Shape;1116;p73"/>
          <p:cNvSpPr/>
          <p:nvPr/>
        </p:nvSpPr>
        <p:spPr>
          <a:xfrm>
            <a:off x="3738000" y="2833400"/>
            <a:ext cx="4620300" cy="1136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117" name="Google Shape;111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925" y="2682000"/>
            <a:ext cx="2461499" cy="246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74"/>
          <p:cNvSpPr txBox="1"/>
          <p:nvPr>
            <p:ph type="ctrTitle"/>
          </p:nvPr>
        </p:nvSpPr>
        <p:spPr>
          <a:xfrm>
            <a:off x="2276250" y="934350"/>
            <a:ext cx="4591500" cy="32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r>
              <a:rPr lang="en"/>
              <a:t>.</a:t>
            </a:r>
            <a:br>
              <a:rPr lang="en"/>
            </a:br>
            <a:r>
              <a:rPr lang="en"/>
              <a:t>Encender y apagar LED desde el móvil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Versión Arduino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75"/>
          <p:cNvPicPr preferRelativeResize="0"/>
          <p:nvPr/>
        </p:nvPicPr>
        <p:blipFill rotWithShape="1">
          <a:blip r:embed="rId3">
            <a:alphaModFix/>
          </a:blip>
          <a:srcRect b="45480" l="0" r="0" t="0"/>
          <a:stretch/>
        </p:blipFill>
        <p:spPr>
          <a:xfrm>
            <a:off x="3724225" y="1485713"/>
            <a:ext cx="4551999" cy="216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75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29" name="Google Shape;1129;p75"/>
          <p:cNvGrpSpPr/>
          <p:nvPr/>
        </p:nvGrpSpPr>
        <p:grpSpPr>
          <a:xfrm>
            <a:off x="3108329" y="1298495"/>
            <a:ext cx="5699671" cy="2546572"/>
            <a:chOff x="1177450" y="241631"/>
            <a:chExt cx="6173152" cy="3616776"/>
          </a:xfrm>
        </p:grpSpPr>
        <p:sp>
          <p:nvSpPr>
            <p:cNvPr id="1130" name="Google Shape;1130;p75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75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75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75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4" name="Google Shape;1134;p75"/>
          <p:cNvSpPr txBox="1"/>
          <p:nvPr>
            <p:ph idx="4294967295" type="body"/>
          </p:nvPr>
        </p:nvSpPr>
        <p:spPr>
          <a:xfrm>
            <a:off x="228975" y="821450"/>
            <a:ext cx="2713800" cy="13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En el ordenador</a:t>
            </a:r>
            <a:endParaRPr sz="1800"/>
          </a:p>
        </p:txBody>
      </p:sp>
      <p:pic>
        <p:nvPicPr>
          <p:cNvPr id="1135" name="Google Shape;113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25" y="206787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0" name="Google Shape;114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500" y="770050"/>
            <a:ext cx="4607500" cy="34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76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42" name="Google Shape;1142;p76"/>
          <p:cNvGrpSpPr/>
          <p:nvPr/>
        </p:nvGrpSpPr>
        <p:grpSpPr>
          <a:xfrm>
            <a:off x="3108299" y="513875"/>
            <a:ext cx="5794738" cy="3922755"/>
            <a:chOff x="1177450" y="241631"/>
            <a:chExt cx="6173152" cy="3616776"/>
          </a:xfrm>
        </p:grpSpPr>
        <p:sp>
          <p:nvSpPr>
            <p:cNvPr id="1143" name="Google Shape;1143;p76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76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76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76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7" name="Google Shape;1147;p76"/>
          <p:cNvSpPr txBox="1"/>
          <p:nvPr>
            <p:ph idx="4294967295" type="body"/>
          </p:nvPr>
        </p:nvSpPr>
        <p:spPr>
          <a:xfrm>
            <a:off x="228975" y="821450"/>
            <a:ext cx="2713800" cy="13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En el ordenador</a:t>
            </a:r>
            <a:endParaRPr sz="1800"/>
          </a:p>
        </p:txBody>
      </p:sp>
      <p:pic>
        <p:nvPicPr>
          <p:cNvPr id="1148" name="Google Shape;114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25" y="206787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700" y="725175"/>
            <a:ext cx="2119551" cy="3693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77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55" name="Google Shape;1155;p77"/>
          <p:cNvGrpSpPr/>
          <p:nvPr/>
        </p:nvGrpSpPr>
        <p:grpSpPr>
          <a:xfrm>
            <a:off x="1670220" y="2692244"/>
            <a:ext cx="936061" cy="2451262"/>
            <a:chOff x="7556500" y="3806825"/>
            <a:chExt cx="838313" cy="2195488"/>
          </a:xfrm>
        </p:grpSpPr>
        <p:sp>
          <p:nvSpPr>
            <p:cNvPr id="1156" name="Google Shape;1156;p77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77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77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77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77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77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77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77"/>
          <p:cNvGrpSpPr/>
          <p:nvPr/>
        </p:nvGrpSpPr>
        <p:grpSpPr>
          <a:xfrm>
            <a:off x="5685700" y="373572"/>
            <a:ext cx="2119546" cy="4396359"/>
            <a:chOff x="2547150" y="238125"/>
            <a:chExt cx="2525675" cy="5238750"/>
          </a:xfrm>
        </p:grpSpPr>
        <p:sp>
          <p:nvSpPr>
            <p:cNvPr id="1164" name="Google Shape;1164;p77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77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77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77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8" name="Google Shape;1168;p77"/>
          <p:cNvSpPr txBox="1"/>
          <p:nvPr>
            <p:ph idx="4294967295" type="body"/>
          </p:nvPr>
        </p:nvSpPr>
        <p:spPr>
          <a:xfrm>
            <a:off x="855775" y="984200"/>
            <a:ext cx="2713800" cy="13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En el móvil</a:t>
            </a:r>
            <a:endParaRPr sz="1800"/>
          </a:p>
        </p:txBody>
      </p:sp>
      <p:sp>
        <p:nvSpPr>
          <p:cNvPr id="1169" name="Google Shape;1169;p77"/>
          <p:cNvSpPr/>
          <p:nvPr/>
        </p:nvSpPr>
        <p:spPr>
          <a:xfrm>
            <a:off x="7012500" y="874675"/>
            <a:ext cx="336000" cy="261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4" name="Google Shape;117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100" y="568175"/>
            <a:ext cx="2033475" cy="40220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78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76" name="Google Shape;1176;p78"/>
          <p:cNvGrpSpPr/>
          <p:nvPr/>
        </p:nvGrpSpPr>
        <p:grpSpPr>
          <a:xfrm>
            <a:off x="1670220" y="2692244"/>
            <a:ext cx="936061" cy="2451262"/>
            <a:chOff x="7556500" y="3806825"/>
            <a:chExt cx="838313" cy="2195488"/>
          </a:xfrm>
        </p:grpSpPr>
        <p:sp>
          <p:nvSpPr>
            <p:cNvPr id="1177" name="Google Shape;1177;p78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78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78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78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78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78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78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4" name="Google Shape;1184;p78"/>
          <p:cNvGrpSpPr/>
          <p:nvPr/>
        </p:nvGrpSpPr>
        <p:grpSpPr>
          <a:xfrm>
            <a:off x="5685700" y="373572"/>
            <a:ext cx="2119546" cy="4396359"/>
            <a:chOff x="2547150" y="238125"/>
            <a:chExt cx="2525675" cy="5238750"/>
          </a:xfrm>
        </p:grpSpPr>
        <p:sp>
          <p:nvSpPr>
            <p:cNvPr id="1185" name="Google Shape;1185;p78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78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78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78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9" name="Google Shape;1189;p78"/>
          <p:cNvSpPr txBox="1"/>
          <p:nvPr>
            <p:ph idx="4294967295" type="body"/>
          </p:nvPr>
        </p:nvSpPr>
        <p:spPr>
          <a:xfrm>
            <a:off x="855775" y="984200"/>
            <a:ext cx="2713800" cy="13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En el móvil</a:t>
            </a:r>
            <a:endParaRPr sz="1800"/>
          </a:p>
        </p:txBody>
      </p:sp>
      <p:pic>
        <p:nvPicPr>
          <p:cNvPr id="1190" name="Google Shape;1190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925" y="2682000"/>
            <a:ext cx="2461499" cy="246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9"/>
          <p:cNvSpPr txBox="1"/>
          <p:nvPr>
            <p:ph idx="4294967295" type="ctrTitle"/>
          </p:nvPr>
        </p:nvSpPr>
        <p:spPr>
          <a:xfrm>
            <a:off x="386750" y="971175"/>
            <a:ext cx="4353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Puedes encontrar más información en: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1196" name="Google Shape;1196;p79"/>
          <p:cNvSpPr txBox="1"/>
          <p:nvPr>
            <p:ph idx="4294967295" type="body"/>
          </p:nvPr>
        </p:nvSpPr>
        <p:spPr>
          <a:xfrm>
            <a:off x="386750" y="2130975"/>
            <a:ext cx="4196100" cy="24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https://www.luisllamas.es/curso-esp8266-esp32/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https://www.luisllamas.es/conectar-arduino-por-bluetooth-con-los-modulos-hc-05-o-hc-06/</a:t>
            </a:r>
            <a:r>
              <a:rPr lang="en" sz="1200"/>
              <a:t> -&gt;si usáis arduino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https://www.youtube.com/watch?app=desktop&amp;v=NFkMo7ASVKk&amp;ab_channel=Novatech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https://www.youtube.com/watch?v=fwnaSPr4sOw&amp;ab_channel=LaHoraMaker</a:t>
            </a:r>
            <a:r>
              <a:rPr lang="en" sz="1200"/>
              <a:t> -&gt;remoto por una página web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8"/>
              </a:rPr>
              <a:t>https://www.electrosoftcloud.com/esp32-empezando-a-usar-el-bluetooth-spp/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197" name="Google Shape;1197;p79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8" name="Google Shape;1198;p79"/>
          <p:cNvSpPr/>
          <p:nvPr/>
        </p:nvSpPr>
        <p:spPr>
          <a:xfrm>
            <a:off x="4575325" y="0"/>
            <a:ext cx="4568700" cy="5143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199" name="Google Shape;1199;p79"/>
          <p:cNvSpPr/>
          <p:nvPr/>
        </p:nvSpPr>
        <p:spPr>
          <a:xfrm>
            <a:off x="8806750" y="2205425"/>
            <a:ext cx="336000" cy="72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200" name="Google Shape;1200;p79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1" name="Google Shape;1201;p7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39751" y="792450"/>
            <a:ext cx="4066124" cy="369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80"/>
          <p:cNvSpPr txBox="1"/>
          <p:nvPr>
            <p:ph idx="4294967295" type="ctrTitle"/>
          </p:nvPr>
        </p:nvSpPr>
        <p:spPr>
          <a:xfrm>
            <a:off x="685800" y="440350"/>
            <a:ext cx="4863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Gracias!</a:t>
            </a:r>
            <a:endParaRPr sz="6000"/>
          </a:p>
        </p:txBody>
      </p:sp>
      <p:sp>
        <p:nvSpPr>
          <p:cNvPr id="1207" name="Google Shape;1207;p80"/>
          <p:cNvSpPr txBox="1"/>
          <p:nvPr>
            <p:ph idx="4294967295" type="subTitle"/>
          </p:nvPr>
        </p:nvSpPr>
        <p:spPr>
          <a:xfrm>
            <a:off x="685800" y="1639925"/>
            <a:ext cx="4863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/>
              <a:t>¿Alguna pregunta?</a:t>
            </a:r>
            <a:endParaRPr b="1" sz="3600"/>
          </a:p>
        </p:txBody>
      </p:sp>
      <p:sp>
        <p:nvSpPr>
          <p:cNvPr id="1208" name="Google Shape;1208;p80"/>
          <p:cNvSpPr txBox="1"/>
          <p:nvPr>
            <p:ph idx="4294967295" type="body"/>
          </p:nvPr>
        </p:nvSpPr>
        <p:spPr>
          <a:xfrm>
            <a:off x="685800" y="2464406"/>
            <a:ext cx="4863900" cy="24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Me puedes encontrar en: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@https_rim</a:t>
            </a:r>
            <a:endParaRPr sz="200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https://github.com/httpsrim</a:t>
            </a:r>
            <a:endParaRPr sz="200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80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0" name="Google Shape;1210;p80"/>
          <p:cNvSpPr/>
          <p:nvPr/>
        </p:nvSpPr>
        <p:spPr>
          <a:xfrm>
            <a:off x="8806750" y="2205425"/>
            <a:ext cx="336000" cy="72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211" name="Google Shape;1211;p80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2" name="Google Shape;1212;p80"/>
          <p:cNvSpPr/>
          <p:nvPr/>
        </p:nvSpPr>
        <p:spPr>
          <a:xfrm>
            <a:off x="4575325" y="0"/>
            <a:ext cx="4568700" cy="5143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213" name="Google Shape;121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450" y="197300"/>
            <a:ext cx="3600450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"/>
          <p:cNvSpPr txBox="1"/>
          <p:nvPr>
            <p:ph idx="4294967295" type="ctrTitle"/>
          </p:nvPr>
        </p:nvSpPr>
        <p:spPr>
          <a:xfrm>
            <a:off x="167900" y="847350"/>
            <a:ext cx="2802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¿QUÉ ES ARDUINO?</a:t>
            </a:r>
            <a:endParaRPr sz="4300"/>
          </a:p>
        </p:txBody>
      </p:sp>
      <p:grpSp>
        <p:nvGrpSpPr>
          <p:cNvPr id="306" name="Google Shape;306;p19"/>
          <p:cNvGrpSpPr/>
          <p:nvPr/>
        </p:nvGrpSpPr>
        <p:grpSpPr>
          <a:xfrm>
            <a:off x="4989430" y="480048"/>
            <a:ext cx="2688023" cy="2687984"/>
            <a:chOff x="6643075" y="3664250"/>
            <a:chExt cx="407950" cy="407975"/>
          </a:xfrm>
        </p:grpSpPr>
        <p:sp>
          <p:nvSpPr>
            <p:cNvPr id="307" name="Google Shape;307;p19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" name="Google Shape;309;p19"/>
          <p:cNvGrpSpPr/>
          <p:nvPr/>
        </p:nvGrpSpPr>
        <p:grpSpPr>
          <a:xfrm rot="-587295">
            <a:off x="4831103" y="3518436"/>
            <a:ext cx="1105140" cy="1105077"/>
            <a:chOff x="576250" y="4319400"/>
            <a:chExt cx="442075" cy="442050"/>
          </a:xfrm>
        </p:grpSpPr>
        <p:sp>
          <p:nvSpPr>
            <p:cNvPr id="310" name="Google Shape;310;p19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19"/>
          <p:cNvSpPr/>
          <p:nvPr/>
        </p:nvSpPr>
        <p:spPr>
          <a:xfrm>
            <a:off x="4346385" y="1101027"/>
            <a:ext cx="420148" cy="40117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9"/>
          <p:cNvSpPr/>
          <p:nvPr/>
        </p:nvSpPr>
        <p:spPr>
          <a:xfrm rot="2697410">
            <a:off x="7115127" y="3154920"/>
            <a:ext cx="637798" cy="608994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9"/>
          <p:cNvSpPr/>
          <p:nvPr/>
        </p:nvSpPr>
        <p:spPr>
          <a:xfrm>
            <a:off x="7619694" y="2807253"/>
            <a:ext cx="255471" cy="24404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9"/>
          <p:cNvSpPr/>
          <p:nvPr/>
        </p:nvSpPr>
        <p:spPr>
          <a:xfrm rot="1279871">
            <a:off x="4055299" y="2311116"/>
            <a:ext cx="255414" cy="243985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9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19"/>
          <p:cNvSpPr txBox="1"/>
          <p:nvPr/>
        </p:nvSpPr>
        <p:spPr>
          <a:xfrm>
            <a:off x="287150" y="1876475"/>
            <a:ext cx="256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E3D2D"/>
                </a:solidFill>
                <a:latin typeface="Barlow Light"/>
                <a:ea typeface="Barlow Light"/>
                <a:cs typeface="Barlow Light"/>
                <a:sym typeface="Barlow Light"/>
              </a:rPr>
              <a:t>Plataforma de electrónica abierta</a:t>
            </a:r>
            <a:endParaRPr sz="1200">
              <a:solidFill>
                <a:srgbClr val="11111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320" name="Google Shape;320;p19"/>
          <p:cNvGrpSpPr/>
          <p:nvPr/>
        </p:nvGrpSpPr>
        <p:grpSpPr>
          <a:xfrm>
            <a:off x="98947" y="1911813"/>
            <a:ext cx="255466" cy="244036"/>
            <a:chOff x="2594050" y="1631825"/>
            <a:chExt cx="439625" cy="439625"/>
          </a:xfrm>
        </p:grpSpPr>
        <p:sp>
          <p:nvSpPr>
            <p:cNvPr id="321" name="Google Shape;321;p19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"/>
          <p:cNvSpPr txBox="1"/>
          <p:nvPr>
            <p:ph idx="4294967295" type="ctrTitle"/>
          </p:nvPr>
        </p:nvSpPr>
        <p:spPr>
          <a:xfrm>
            <a:off x="167900" y="847350"/>
            <a:ext cx="2802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¿QUÉ ES ARDUINO?</a:t>
            </a:r>
            <a:endParaRPr sz="4300"/>
          </a:p>
        </p:txBody>
      </p:sp>
      <p:grpSp>
        <p:nvGrpSpPr>
          <p:cNvPr id="330" name="Google Shape;330;p20"/>
          <p:cNvGrpSpPr/>
          <p:nvPr/>
        </p:nvGrpSpPr>
        <p:grpSpPr>
          <a:xfrm>
            <a:off x="4989430" y="480048"/>
            <a:ext cx="2688023" cy="2687984"/>
            <a:chOff x="6643075" y="3664250"/>
            <a:chExt cx="407950" cy="407975"/>
          </a:xfrm>
        </p:grpSpPr>
        <p:sp>
          <p:nvSpPr>
            <p:cNvPr id="331" name="Google Shape;331;p20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p20"/>
          <p:cNvGrpSpPr/>
          <p:nvPr/>
        </p:nvGrpSpPr>
        <p:grpSpPr>
          <a:xfrm rot="-587295">
            <a:off x="4831103" y="3518436"/>
            <a:ext cx="1105140" cy="1105077"/>
            <a:chOff x="576250" y="4319400"/>
            <a:chExt cx="442075" cy="442050"/>
          </a:xfrm>
        </p:grpSpPr>
        <p:sp>
          <p:nvSpPr>
            <p:cNvPr id="334" name="Google Shape;334;p20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" name="Google Shape;338;p20"/>
          <p:cNvSpPr/>
          <p:nvPr/>
        </p:nvSpPr>
        <p:spPr>
          <a:xfrm>
            <a:off x="4346385" y="1101027"/>
            <a:ext cx="420148" cy="40117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0"/>
          <p:cNvSpPr/>
          <p:nvPr/>
        </p:nvSpPr>
        <p:spPr>
          <a:xfrm rot="2697410">
            <a:off x="7115127" y="3154920"/>
            <a:ext cx="637798" cy="608994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0"/>
          <p:cNvSpPr/>
          <p:nvPr/>
        </p:nvSpPr>
        <p:spPr>
          <a:xfrm>
            <a:off x="7619694" y="2807253"/>
            <a:ext cx="255471" cy="24404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0"/>
          <p:cNvSpPr/>
          <p:nvPr/>
        </p:nvSpPr>
        <p:spPr>
          <a:xfrm rot="1279871">
            <a:off x="4055299" y="2311116"/>
            <a:ext cx="255414" cy="243985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0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20"/>
          <p:cNvSpPr txBox="1"/>
          <p:nvPr/>
        </p:nvSpPr>
        <p:spPr>
          <a:xfrm>
            <a:off x="287150" y="1876475"/>
            <a:ext cx="256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E3D2D"/>
                </a:solidFill>
                <a:latin typeface="Barlow Light"/>
                <a:ea typeface="Barlow Light"/>
                <a:cs typeface="Barlow Light"/>
                <a:sym typeface="Barlow Light"/>
              </a:rPr>
              <a:t>Plataforma de electrónica abierta</a:t>
            </a:r>
            <a:endParaRPr sz="1200">
              <a:solidFill>
                <a:srgbClr val="11111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44" name="Google Shape;344;p20"/>
          <p:cNvSpPr txBox="1"/>
          <p:nvPr/>
        </p:nvSpPr>
        <p:spPr>
          <a:xfrm>
            <a:off x="956950" y="23871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latin typeface="Barlow Light"/>
                <a:ea typeface="Barlow Light"/>
                <a:cs typeface="Barlow Light"/>
                <a:sym typeface="Barlow Light"/>
              </a:rPr>
              <a:t>Crear prototipos</a:t>
            </a:r>
            <a:endParaRPr/>
          </a:p>
        </p:txBody>
      </p:sp>
      <p:sp>
        <p:nvSpPr>
          <p:cNvPr id="345" name="Google Shape;345;p20"/>
          <p:cNvSpPr txBox="1"/>
          <p:nvPr/>
        </p:nvSpPr>
        <p:spPr>
          <a:xfrm>
            <a:off x="287150" y="2766338"/>
            <a:ext cx="26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1111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346" name="Google Shape;346;p20"/>
          <p:cNvGrpSpPr/>
          <p:nvPr/>
        </p:nvGrpSpPr>
        <p:grpSpPr>
          <a:xfrm>
            <a:off x="746397" y="2449738"/>
            <a:ext cx="255466" cy="244036"/>
            <a:chOff x="2594050" y="1631825"/>
            <a:chExt cx="439625" cy="439625"/>
          </a:xfrm>
        </p:grpSpPr>
        <p:sp>
          <p:nvSpPr>
            <p:cNvPr id="347" name="Google Shape;347;p20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" name="Google Shape;351;p20"/>
          <p:cNvGrpSpPr/>
          <p:nvPr/>
        </p:nvGrpSpPr>
        <p:grpSpPr>
          <a:xfrm>
            <a:off x="98947" y="1911813"/>
            <a:ext cx="255466" cy="244036"/>
            <a:chOff x="2594050" y="1631825"/>
            <a:chExt cx="439625" cy="439625"/>
          </a:xfrm>
        </p:grpSpPr>
        <p:sp>
          <p:nvSpPr>
            <p:cNvPr id="352" name="Google Shape;352;p20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1"/>
          <p:cNvSpPr txBox="1"/>
          <p:nvPr>
            <p:ph type="title"/>
          </p:nvPr>
        </p:nvSpPr>
        <p:spPr>
          <a:xfrm>
            <a:off x="457150" y="579500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va arduino?</a:t>
            </a:r>
            <a:endParaRPr/>
          </a:p>
        </p:txBody>
      </p:sp>
      <p:sp>
        <p:nvSpPr>
          <p:cNvPr id="361" name="Google Shape;361;p21"/>
          <p:cNvSpPr txBox="1"/>
          <p:nvPr>
            <p:ph idx="1" type="body"/>
          </p:nvPr>
        </p:nvSpPr>
        <p:spPr>
          <a:xfrm>
            <a:off x="457200" y="1356775"/>
            <a:ext cx="1656300" cy="17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Sensores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Conseguimos datos del entorno.</a:t>
            </a:r>
            <a:endParaRPr sz="1200"/>
          </a:p>
        </p:txBody>
      </p:sp>
      <p:sp>
        <p:nvSpPr>
          <p:cNvPr id="362" name="Google Shape;362;p21"/>
          <p:cNvSpPr txBox="1"/>
          <p:nvPr>
            <p:ph idx="2" type="body"/>
          </p:nvPr>
        </p:nvSpPr>
        <p:spPr>
          <a:xfrm>
            <a:off x="2198350" y="1356775"/>
            <a:ext cx="1656300" cy="17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Actuadores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Controlan las acciones de los sensores</a:t>
            </a:r>
            <a:endParaRPr sz="1200"/>
          </a:p>
        </p:txBody>
      </p:sp>
      <p:sp>
        <p:nvSpPr>
          <p:cNvPr id="363" name="Google Shape;363;p21"/>
          <p:cNvSpPr txBox="1"/>
          <p:nvPr>
            <p:ph idx="3" type="body"/>
          </p:nvPr>
        </p:nvSpPr>
        <p:spPr>
          <a:xfrm>
            <a:off x="3939500" y="1356775"/>
            <a:ext cx="1656300" cy="17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Comunicación inalámbrica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Esto se consigue mediante un módulo wifi o un módulo bluetooth.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64" name="Google Shape;364;p21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5" name="Google Shape;3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75" y="2365075"/>
            <a:ext cx="970852" cy="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404775"/>
            <a:ext cx="869875" cy="6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483" y="4150550"/>
            <a:ext cx="1436917" cy="6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3625" y="3186475"/>
            <a:ext cx="869875" cy="8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7200" y="2414725"/>
            <a:ext cx="1073525" cy="8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31100" y="3333563"/>
            <a:ext cx="1073525" cy="505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31102" y="3921775"/>
            <a:ext cx="1346547" cy="10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30112" y="2880775"/>
            <a:ext cx="1051688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81417" y="3839125"/>
            <a:ext cx="1146270" cy="80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DADBE6"/>
      </a:lt2>
      <a:accent1>
        <a:srgbClr val="A5B0FE"/>
      </a:accent1>
      <a:accent2>
        <a:srgbClr val="8184D9"/>
      </a:accent2>
      <a:accent3>
        <a:srgbClr val="6463BD"/>
      </a:accent3>
      <a:accent4>
        <a:srgbClr val="4F4A9E"/>
      </a:accent4>
      <a:accent5>
        <a:srgbClr val="212121"/>
      </a:accent5>
      <a:accent6>
        <a:srgbClr val="FFA500"/>
      </a:accent6>
      <a:hlink>
        <a:srgbClr val="6463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